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3" r:id="rId1"/>
  </p:sldMasterIdLst>
  <p:notesMasterIdLst>
    <p:notesMasterId r:id="rId18"/>
  </p:notesMasterIdLst>
  <p:sldIdLst>
    <p:sldId id="256" r:id="rId2"/>
    <p:sldId id="258" r:id="rId3"/>
    <p:sldId id="259" r:id="rId4"/>
    <p:sldId id="272" r:id="rId5"/>
    <p:sldId id="260" r:id="rId6"/>
    <p:sldId id="262" r:id="rId7"/>
    <p:sldId id="265" r:id="rId8"/>
    <p:sldId id="273" r:id="rId9"/>
    <p:sldId id="274" r:id="rId10"/>
    <p:sldId id="261" r:id="rId11"/>
    <p:sldId id="275" r:id="rId12"/>
    <p:sldId id="270" r:id="rId13"/>
    <p:sldId id="269" r:id="rId14"/>
    <p:sldId id="264" r:id="rId15"/>
    <p:sldId id="266"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025A2-C442-C941-AAB4-F2A8A9327BAD}" v="29" dt="2024-11-18T18:47:49.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81718"/>
  </p:normalViewPr>
  <p:slideViewPr>
    <p:cSldViewPr snapToGrid="0">
      <p:cViewPr varScale="1">
        <p:scale>
          <a:sx n="109" d="100"/>
          <a:sy n="109" d="100"/>
        </p:scale>
        <p:origin x="9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75D5E-ECDE-B548-BBD7-23DAD5A7B9BB}" type="datetimeFigureOut">
              <a:rPr lang="en-US" smtClean="0"/>
              <a:t>12/4/24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FD7EDC-70E8-5348-A652-BD5651627B94}" type="slidenum">
              <a:rPr lang="en-US" smtClean="0"/>
              <a:t>‹#›</a:t>
            </a:fld>
            <a:endParaRPr lang="en-US"/>
          </a:p>
        </p:txBody>
      </p:sp>
    </p:spTree>
    <p:extLst>
      <p:ext uri="{BB962C8B-B14F-4D97-AF65-F5344CB8AC3E}">
        <p14:creationId xmlns:p14="http://schemas.microsoft.com/office/powerpoint/2010/main" val="1543034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FD7EDC-70E8-5348-A652-BD5651627B94}" type="slidenum">
              <a:rPr lang="en-US" smtClean="0"/>
              <a:t>1</a:t>
            </a:fld>
            <a:endParaRPr lang="en-US"/>
          </a:p>
        </p:txBody>
      </p:sp>
    </p:spTree>
    <p:extLst>
      <p:ext uri="{BB962C8B-B14F-4D97-AF65-F5344CB8AC3E}">
        <p14:creationId xmlns:p14="http://schemas.microsoft.com/office/powerpoint/2010/main" val="621514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difference between the actual and expected is positive, we assume the user has gotten the optimal amount of sleep in that range and conclude that performance in that sleep phase can be rated at 100%. Otherwise, if the difference is negative, we can rate the performance of the sleep phase as the ratio of actual to expected. As it is important to have optimal time in each of these phases, we can then average the three of these performances to find a total average performance for each. </a:t>
            </a:r>
          </a:p>
        </p:txBody>
      </p:sp>
      <p:sp>
        <p:nvSpPr>
          <p:cNvPr id="4" name="Slide Number Placeholder 3"/>
          <p:cNvSpPr>
            <a:spLocks noGrp="1"/>
          </p:cNvSpPr>
          <p:nvPr>
            <p:ph type="sldNum" sz="quarter" idx="5"/>
          </p:nvPr>
        </p:nvSpPr>
        <p:spPr/>
        <p:txBody>
          <a:bodyPr/>
          <a:lstStyle/>
          <a:p>
            <a:fld id="{06FD7EDC-70E8-5348-A652-BD5651627B94}" type="slidenum">
              <a:rPr lang="en-US" smtClean="0"/>
              <a:t>10</a:t>
            </a:fld>
            <a:endParaRPr lang="en-US"/>
          </a:p>
        </p:txBody>
      </p:sp>
    </p:spTree>
    <p:extLst>
      <p:ext uri="{BB962C8B-B14F-4D97-AF65-F5344CB8AC3E}">
        <p14:creationId xmlns:p14="http://schemas.microsoft.com/office/powerpoint/2010/main" val="3877959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50BF0-0A19-9F7D-2017-428F0E7B59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00C858-5CBD-3563-8511-29BC5217A7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308097-E1CF-2BCE-93A9-2F5AD226729A}"/>
              </a:ext>
            </a:extLst>
          </p:cNvPr>
          <p:cNvSpPr>
            <a:spLocks noGrp="1"/>
          </p:cNvSpPr>
          <p:nvPr>
            <p:ph type="body" idx="1"/>
          </p:nvPr>
        </p:nvSpPr>
        <p:spPr/>
        <p:txBody>
          <a:bodyPr/>
          <a:lstStyle/>
          <a:p>
            <a:r>
              <a:rPr lang="en-US" dirty="0"/>
              <a:t>Using </a:t>
            </a:r>
            <a:r>
              <a:rPr lang="en-US" dirty="0" err="1"/>
              <a:t>bubblesort</a:t>
            </a:r>
            <a:r>
              <a:rPr lang="en-US" dirty="0"/>
              <a:t> , we also ranked the nodes in descending order by the overall sleep performance rating and see if there are patterns where a high sleep rating on one day contributes to another day where sleep is </a:t>
            </a:r>
            <a:r>
              <a:rPr lang="en-US" dirty="0" err="1"/>
              <a:t>supoptimal</a:t>
            </a:r>
            <a:r>
              <a:rPr lang="en-US" dirty="0"/>
              <a:t>. This is seen in the sequence of Node 13 to 15. Node 13 has the third lowest sleep performance score followed by Node 14 and 15 which have the two highest sleep performance scores.</a:t>
            </a:r>
          </a:p>
        </p:txBody>
      </p:sp>
      <p:sp>
        <p:nvSpPr>
          <p:cNvPr id="4" name="Slide Number Placeholder 3">
            <a:extLst>
              <a:ext uri="{FF2B5EF4-FFF2-40B4-BE49-F238E27FC236}">
                <a16:creationId xmlns:a16="http://schemas.microsoft.com/office/drawing/2014/main" id="{C7FB6DD3-A549-D50A-950C-D56ADED2B4DF}"/>
              </a:ext>
            </a:extLst>
          </p:cNvPr>
          <p:cNvSpPr>
            <a:spLocks noGrp="1"/>
          </p:cNvSpPr>
          <p:nvPr>
            <p:ph type="sldNum" sz="quarter" idx="5"/>
          </p:nvPr>
        </p:nvSpPr>
        <p:spPr/>
        <p:txBody>
          <a:bodyPr/>
          <a:lstStyle/>
          <a:p>
            <a:fld id="{06FD7EDC-70E8-5348-A652-BD5651627B94}" type="slidenum">
              <a:rPr lang="en-US" smtClean="0"/>
              <a:t>11</a:t>
            </a:fld>
            <a:endParaRPr lang="en-US"/>
          </a:p>
        </p:txBody>
      </p:sp>
    </p:spTree>
    <p:extLst>
      <p:ext uri="{BB962C8B-B14F-4D97-AF65-F5344CB8AC3E}">
        <p14:creationId xmlns:p14="http://schemas.microsoft.com/office/powerpoint/2010/main" val="2191918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5B88A-E1CF-614F-210B-EED40F838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248EFD-994A-0DCD-E105-AC8CFD95AB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485E1F-C490-F2BB-83A3-2EB314A9F451}"/>
              </a:ext>
            </a:extLst>
          </p:cNvPr>
          <p:cNvSpPr>
            <a:spLocks noGrp="1"/>
          </p:cNvSpPr>
          <p:nvPr>
            <p:ph type="body" idx="1"/>
          </p:nvPr>
        </p:nvSpPr>
        <p:spPr/>
        <p:txBody>
          <a:bodyPr/>
          <a:lstStyle/>
          <a:p>
            <a:r>
              <a:rPr lang="en-US" dirty="0"/>
              <a:t>Using </a:t>
            </a:r>
            <a:r>
              <a:rPr lang="en-US" dirty="0" err="1"/>
              <a:t>MatLAB</a:t>
            </a:r>
            <a:r>
              <a:rPr lang="en-US" dirty="0"/>
              <a:t>, I drew up a visualization of time spent in each sleep phase. The solid line indicates what our actual data says, and dotted lines indicate optimal time spent in each phase. The bar plot in each subplot shows the difference between optimal sleep and actual sleep. The light sleep phase actual vs optimal tend to be relatively similar to each other. However, we see in the Deep Sleep and REM Sleep phase that the actual vs optimal tend to vary with actual being much lower. There are rectifying points however, where actual is greater than optimal indicating that the body makes up for lack of time spent in this phase one night by overcorrecting the next night. This helps cut down on accumulated sleep debt.</a:t>
            </a:r>
          </a:p>
        </p:txBody>
      </p:sp>
      <p:sp>
        <p:nvSpPr>
          <p:cNvPr id="4" name="Slide Number Placeholder 3">
            <a:extLst>
              <a:ext uri="{FF2B5EF4-FFF2-40B4-BE49-F238E27FC236}">
                <a16:creationId xmlns:a16="http://schemas.microsoft.com/office/drawing/2014/main" id="{B6D7D030-CD70-A8EE-4689-10AA6C302ABE}"/>
              </a:ext>
            </a:extLst>
          </p:cNvPr>
          <p:cNvSpPr>
            <a:spLocks noGrp="1"/>
          </p:cNvSpPr>
          <p:nvPr>
            <p:ph type="sldNum" sz="quarter" idx="5"/>
          </p:nvPr>
        </p:nvSpPr>
        <p:spPr/>
        <p:txBody>
          <a:bodyPr/>
          <a:lstStyle/>
          <a:p>
            <a:fld id="{06FD7EDC-70E8-5348-A652-BD5651627B94}" type="slidenum">
              <a:rPr lang="en-US" smtClean="0"/>
              <a:t>12</a:t>
            </a:fld>
            <a:endParaRPr lang="en-US"/>
          </a:p>
        </p:txBody>
      </p:sp>
    </p:spTree>
    <p:extLst>
      <p:ext uri="{BB962C8B-B14F-4D97-AF65-F5344CB8AC3E}">
        <p14:creationId xmlns:p14="http://schemas.microsoft.com/office/powerpoint/2010/main" val="3467647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5975A-CFB6-0A5C-8046-9FF6D1B87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55DC5-3F6F-9392-9270-C9F06C0CFA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97A9CF-CC1B-6721-1AE2-D79750EB8A65}"/>
              </a:ext>
            </a:extLst>
          </p:cNvPr>
          <p:cNvSpPr>
            <a:spLocks noGrp="1"/>
          </p:cNvSpPr>
          <p:nvPr>
            <p:ph type="body" idx="1"/>
          </p:nvPr>
        </p:nvSpPr>
        <p:spPr/>
        <p:txBody>
          <a:bodyPr/>
          <a:lstStyle/>
          <a:p>
            <a:r>
              <a:rPr lang="en-US" dirty="0"/>
              <a:t>This compares the average of each sleep phase performance to the calculated sleep performance metric. WHOOP performance regularly ranks below our calculated sleep performance values. However, it doesn’t seem like average sleep phase performance is statistically significant when determining WHOOP’s performance rating. This is especially apparent in Cycle 7 where with a sleep phase performance at around 60%, WHOOP’s performance rating for that day trends higher than the previous day, even though according to our measurements, sleep performance decreased on Cycle 7. These could expose a flaw in WHOOP’s performance ranking system or indicate this rise due to an intangible, such as lower stress ratings during that day compared to the previous day. </a:t>
            </a:r>
          </a:p>
        </p:txBody>
      </p:sp>
      <p:sp>
        <p:nvSpPr>
          <p:cNvPr id="4" name="Slide Number Placeholder 3">
            <a:extLst>
              <a:ext uri="{FF2B5EF4-FFF2-40B4-BE49-F238E27FC236}">
                <a16:creationId xmlns:a16="http://schemas.microsoft.com/office/drawing/2014/main" id="{94B7A570-848B-C008-4DD6-722EC394CFE5}"/>
              </a:ext>
            </a:extLst>
          </p:cNvPr>
          <p:cNvSpPr>
            <a:spLocks noGrp="1"/>
          </p:cNvSpPr>
          <p:nvPr>
            <p:ph type="sldNum" sz="quarter" idx="5"/>
          </p:nvPr>
        </p:nvSpPr>
        <p:spPr/>
        <p:txBody>
          <a:bodyPr/>
          <a:lstStyle/>
          <a:p>
            <a:fld id="{06FD7EDC-70E8-5348-A652-BD5651627B94}" type="slidenum">
              <a:rPr lang="en-US" smtClean="0"/>
              <a:t>13</a:t>
            </a:fld>
            <a:endParaRPr lang="en-US"/>
          </a:p>
        </p:txBody>
      </p:sp>
    </p:spTree>
    <p:extLst>
      <p:ext uri="{BB962C8B-B14F-4D97-AF65-F5344CB8AC3E}">
        <p14:creationId xmlns:p14="http://schemas.microsoft.com/office/powerpoint/2010/main" val="3233245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WHOOP accounts for physical strain and how it plays into recovery ratings and scores, there is significance in mental strain and how that affects sleep. If I am learning a new concept, more time needs to be accounted for in REM sleep</a:t>
            </a:r>
          </a:p>
        </p:txBody>
      </p:sp>
      <p:sp>
        <p:nvSpPr>
          <p:cNvPr id="4" name="Slide Number Placeholder 3"/>
          <p:cNvSpPr>
            <a:spLocks noGrp="1"/>
          </p:cNvSpPr>
          <p:nvPr>
            <p:ph type="sldNum" sz="quarter" idx="5"/>
          </p:nvPr>
        </p:nvSpPr>
        <p:spPr/>
        <p:txBody>
          <a:bodyPr/>
          <a:lstStyle/>
          <a:p>
            <a:fld id="{06FD7EDC-70E8-5348-A652-BD5651627B94}" type="slidenum">
              <a:rPr lang="en-US" smtClean="0"/>
              <a:t>14</a:t>
            </a:fld>
            <a:endParaRPr lang="en-US"/>
          </a:p>
        </p:txBody>
      </p:sp>
    </p:spTree>
    <p:extLst>
      <p:ext uri="{BB962C8B-B14F-4D97-AF65-F5344CB8AC3E}">
        <p14:creationId xmlns:p14="http://schemas.microsoft.com/office/powerpoint/2010/main" val="331769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a:t>
            </a:r>
          </a:p>
        </p:txBody>
      </p:sp>
      <p:sp>
        <p:nvSpPr>
          <p:cNvPr id="4" name="Slide Number Placeholder 3"/>
          <p:cNvSpPr>
            <a:spLocks noGrp="1"/>
          </p:cNvSpPr>
          <p:nvPr>
            <p:ph type="sldNum" sz="quarter" idx="5"/>
          </p:nvPr>
        </p:nvSpPr>
        <p:spPr/>
        <p:txBody>
          <a:bodyPr/>
          <a:lstStyle/>
          <a:p>
            <a:fld id="{06FD7EDC-70E8-5348-A652-BD5651627B94}" type="slidenum">
              <a:rPr lang="en-US" smtClean="0"/>
              <a:t>15</a:t>
            </a:fld>
            <a:endParaRPr lang="en-US"/>
          </a:p>
        </p:txBody>
      </p:sp>
    </p:spTree>
    <p:extLst>
      <p:ext uri="{BB962C8B-B14F-4D97-AF65-F5344CB8AC3E}">
        <p14:creationId xmlns:p14="http://schemas.microsoft.com/office/powerpoint/2010/main" val="504192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before this semester began, I purchased a WHOOP to help me keep better track of my sleep habits. Whenever the semester starts ramping up, the first things I tend to sacrifice are my sleep habits and workout routines, consciously or subconsciously. Losing sleep and accumulating sleep debt, which is when your body gets less than 8 hours of sleep, has been shown to lead to issues with metabolism and is linked to a higher risk of developing Type 2 diabetes. As such, this semester I wanted to mitigate some of that. As I’ve been using WHOOP, I figured that the data processing and collection they do would be a viable project for me and would be useful in trying to emulate. So, my project attempts to do exactly that. </a:t>
            </a:r>
            <a:br>
              <a:rPr lang="en-US" dirty="0"/>
            </a:br>
            <a:br>
              <a:rPr lang="en-US" dirty="0"/>
            </a:br>
            <a:r>
              <a:rPr lang="en-US" dirty="0"/>
              <a:t>I analyze sleep performance over the course of the night based on different phases of sleep and show the user statistics about their sleep patterns over the course of the night. I then attempt to get my own algorithm’s performance as close to WHOOP’s performance rating as possible to determine the factors that they use to determine a sleep score.</a:t>
            </a:r>
          </a:p>
        </p:txBody>
      </p:sp>
      <p:sp>
        <p:nvSpPr>
          <p:cNvPr id="4" name="Slide Number Placeholder 3"/>
          <p:cNvSpPr>
            <a:spLocks noGrp="1"/>
          </p:cNvSpPr>
          <p:nvPr>
            <p:ph type="sldNum" sz="quarter" idx="5"/>
          </p:nvPr>
        </p:nvSpPr>
        <p:spPr/>
        <p:txBody>
          <a:bodyPr/>
          <a:lstStyle/>
          <a:p>
            <a:fld id="{06FD7EDC-70E8-5348-A652-BD5651627B94}" type="slidenum">
              <a:rPr lang="en-US" smtClean="0"/>
              <a:t>2</a:t>
            </a:fld>
            <a:endParaRPr lang="en-US"/>
          </a:p>
        </p:txBody>
      </p:sp>
    </p:spTree>
    <p:extLst>
      <p:ext uri="{BB962C8B-B14F-4D97-AF65-F5344CB8AC3E}">
        <p14:creationId xmlns:p14="http://schemas.microsoft.com/office/powerpoint/2010/main" val="2528538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software WHOOP presents to users currently looks like. As you can see, Whoop calculates your sleep performance based on several factors. Primarily your recent strain and sleep debt accumulated from previous days of lack of sleep. From these parameters, it can calculate your sleep need. It then rates your sleep performance based on how much you have slept versus your sleep need. If you have exceeded your sleep need, then you are rated at a performance of 100%. Whoop is also able to tell you how much of your sleep is spent in different states i.e. Awake phase, Light Sleep phase, SWS (Deep Sleep) Phase, and REM sleep phase based on readings from its hardware that tracks your heart rate throughout the night.</a:t>
            </a:r>
          </a:p>
        </p:txBody>
      </p:sp>
      <p:sp>
        <p:nvSpPr>
          <p:cNvPr id="4" name="Slide Number Placeholder 3"/>
          <p:cNvSpPr>
            <a:spLocks noGrp="1"/>
          </p:cNvSpPr>
          <p:nvPr>
            <p:ph type="sldNum" sz="quarter" idx="5"/>
          </p:nvPr>
        </p:nvSpPr>
        <p:spPr/>
        <p:txBody>
          <a:bodyPr/>
          <a:lstStyle/>
          <a:p>
            <a:fld id="{06FD7EDC-70E8-5348-A652-BD5651627B94}" type="slidenum">
              <a:rPr lang="en-US" smtClean="0"/>
              <a:t>3</a:t>
            </a:fld>
            <a:endParaRPr lang="en-US"/>
          </a:p>
        </p:txBody>
      </p:sp>
    </p:spTree>
    <p:extLst>
      <p:ext uri="{BB962C8B-B14F-4D97-AF65-F5344CB8AC3E}">
        <p14:creationId xmlns:p14="http://schemas.microsoft.com/office/powerpoint/2010/main" val="609485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26BDE-9B60-3ED7-A341-CC2AB5818F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5629EE-86B8-CB29-9EF2-F94FC2C348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44ADED-648B-A075-500D-6031577A76D7}"/>
              </a:ext>
            </a:extLst>
          </p:cNvPr>
          <p:cNvSpPr>
            <a:spLocks noGrp="1"/>
          </p:cNvSpPr>
          <p:nvPr>
            <p:ph type="body" idx="1"/>
          </p:nvPr>
        </p:nvSpPr>
        <p:spPr/>
        <p:txBody>
          <a:bodyPr/>
          <a:lstStyle/>
          <a:p>
            <a:r>
              <a:rPr lang="en-US" dirty="0"/>
              <a:t>As we can see, this is how your sleep evolves throughout the night. Sleep tends to follow 90-to-120-minute cycles with roughly 4 to 5 cycles a night, assuming you get a full 8 hours of sleep.</a:t>
            </a:r>
          </a:p>
          <a:p>
            <a:endParaRPr lang="en-US" dirty="0"/>
          </a:p>
          <a:p>
            <a:r>
              <a:rPr lang="en-US" dirty="0"/>
              <a:t> At the beginning of the night, you tend to spend more time in the Light and Deep Sleep phases and less time in the REM sleep phase. However, as the night progresses, REM sleep tends to dominate over deep sleep before reaching a critical max threshold where light sleep then occupies a larger portion of your sleep cycle. </a:t>
            </a:r>
          </a:p>
          <a:p>
            <a:endParaRPr lang="en-US" dirty="0"/>
          </a:p>
          <a:p>
            <a:r>
              <a:rPr lang="en-US" dirty="0"/>
              <a:t>In Light sleep, you body temperature drops and eye movement comes to a halt. In deep sleep, your body’s function slow down heavily. The body is in the process of repairing itself, rebuilding tissue, bones, and muscle and starting to push memories from short into long term. In REM sleep, your body is more active, this is typically the state where dreams occur and where memory is truly consolidated from short to long term memory.</a:t>
            </a:r>
          </a:p>
        </p:txBody>
      </p:sp>
      <p:sp>
        <p:nvSpPr>
          <p:cNvPr id="4" name="Slide Number Placeholder 3">
            <a:extLst>
              <a:ext uri="{FF2B5EF4-FFF2-40B4-BE49-F238E27FC236}">
                <a16:creationId xmlns:a16="http://schemas.microsoft.com/office/drawing/2014/main" id="{1E1558CB-22EC-EC99-9D62-0FBB1CC3791C}"/>
              </a:ext>
            </a:extLst>
          </p:cNvPr>
          <p:cNvSpPr>
            <a:spLocks noGrp="1"/>
          </p:cNvSpPr>
          <p:nvPr>
            <p:ph type="sldNum" sz="quarter" idx="5"/>
          </p:nvPr>
        </p:nvSpPr>
        <p:spPr/>
        <p:txBody>
          <a:bodyPr/>
          <a:lstStyle/>
          <a:p>
            <a:fld id="{06FD7EDC-70E8-5348-A652-BD5651627B94}" type="slidenum">
              <a:rPr lang="en-US" smtClean="0"/>
              <a:t>4</a:t>
            </a:fld>
            <a:endParaRPr lang="en-US"/>
          </a:p>
        </p:txBody>
      </p:sp>
    </p:spTree>
    <p:extLst>
      <p:ext uri="{BB962C8B-B14F-4D97-AF65-F5344CB8AC3E}">
        <p14:creationId xmlns:p14="http://schemas.microsoft.com/office/powerpoint/2010/main" val="25145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I requested to extract the data from Whoop which gave me a CSV of all sleep data for the past month with several parameters. However, in this initial CSV, there were values such as naps that I had to get rid of as they caused data processing to be more cumbersome. There were relatively few of these naps (around 1 to 3 in the entire CSV file) so there wasn’t enough data to be statistically significant. I used the pandas python library to look through the structured data set as this was the most popular option to read CSVs and circumvented issues I might have in processing data. Additionally, I only read the first 24 rows as these were the rows with the most consistent day to day stream of data.</a:t>
            </a:r>
          </a:p>
          <a:p>
            <a:endParaRPr lang="en-US" dirty="0"/>
          </a:p>
          <a:p>
            <a:r>
              <a:rPr lang="en-US" dirty="0"/>
              <a:t>The most important parameters for our data analysis and processing are the Awake duration (min), the Light Sleep duration (min), Deep (Slow Wave Sleep) duration (min), REM duration (min), Asleep duration (min), Sleep need (min), Sleep debt (min), and Sleep Performance (%).</a:t>
            </a:r>
          </a:p>
        </p:txBody>
      </p:sp>
      <p:sp>
        <p:nvSpPr>
          <p:cNvPr id="4" name="Slide Number Placeholder 3"/>
          <p:cNvSpPr>
            <a:spLocks noGrp="1"/>
          </p:cNvSpPr>
          <p:nvPr>
            <p:ph type="sldNum" sz="quarter" idx="5"/>
          </p:nvPr>
        </p:nvSpPr>
        <p:spPr/>
        <p:txBody>
          <a:bodyPr/>
          <a:lstStyle/>
          <a:p>
            <a:fld id="{06FD7EDC-70E8-5348-A652-BD5651627B94}" type="slidenum">
              <a:rPr lang="en-US" smtClean="0"/>
              <a:t>5</a:t>
            </a:fld>
            <a:endParaRPr lang="en-US"/>
          </a:p>
        </p:txBody>
      </p:sp>
    </p:spTree>
    <p:extLst>
      <p:ext uri="{BB962C8B-B14F-4D97-AF65-F5344CB8AC3E}">
        <p14:creationId xmlns:p14="http://schemas.microsoft.com/office/powerpoint/2010/main" val="1469669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first constructed a graph where each node was defined as a sleep cycle. Graphs were chosen as I could ultimately analyze the similarities and differences between each node and group nodes together based on sleep performance scores. </a:t>
            </a:r>
          </a:p>
          <a:p>
            <a:endParaRPr lang="en-US" dirty="0"/>
          </a:p>
          <a:p>
            <a:r>
              <a:rPr lang="en-US" dirty="0"/>
              <a:t>In the initial attempt to define a custom performance, I assigned weights to each sleep phase. Weights were defined as the importance of each sleep phase to recovery. Light Sleep is important, however not as significant as Deep Sleep or REM Sleep for recovery so it is rated at 0.2 or 20%. Deep Sleep is where your body has its most recovery, repairing and regrowing tissues that have come under strain recently. Deep sleep is also where memories are consolidated from short term memory to long term memory. The need for Deep Sleep scales with the amount of strain placed on the body, both physically and mentally. So naturally, we chose to value it at 50%. REM sleep builds on the memory consolidation that occurs in Deep Sleep but is also when your brain becomes more active and when dreams occur, so while important, it wasn’t as important as Deep Sleep, so we valued it at 30%. However, these weights proved to be ineffective as we get a custom performance significantly larger than WHOOP’s performance rating. Back to the drawing board.</a:t>
            </a:r>
          </a:p>
        </p:txBody>
      </p:sp>
      <p:sp>
        <p:nvSpPr>
          <p:cNvPr id="4" name="Slide Number Placeholder 3"/>
          <p:cNvSpPr>
            <a:spLocks noGrp="1"/>
          </p:cNvSpPr>
          <p:nvPr>
            <p:ph type="sldNum" sz="quarter" idx="5"/>
          </p:nvPr>
        </p:nvSpPr>
        <p:spPr/>
        <p:txBody>
          <a:bodyPr/>
          <a:lstStyle/>
          <a:p>
            <a:fld id="{06FD7EDC-70E8-5348-A652-BD5651627B94}" type="slidenum">
              <a:rPr lang="en-US" smtClean="0"/>
              <a:t>6</a:t>
            </a:fld>
            <a:endParaRPr lang="en-US"/>
          </a:p>
        </p:txBody>
      </p:sp>
    </p:spTree>
    <p:extLst>
      <p:ext uri="{BB962C8B-B14F-4D97-AF65-F5344CB8AC3E}">
        <p14:creationId xmlns:p14="http://schemas.microsoft.com/office/powerpoint/2010/main" val="2303177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42628-828D-9B9E-3C4C-06E35AB80A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431EE8-47FC-2079-FC34-0F68388F76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568021-9860-2E99-7CC9-D6AFBF20A439}"/>
              </a:ext>
            </a:extLst>
          </p:cNvPr>
          <p:cNvSpPr>
            <a:spLocks noGrp="1"/>
          </p:cNvSpPr>
          <p:nvPr>
            <p:ph type="body" idx="1"/>
          </p:nvPr>
        </p:nvSpPr>
        <p:spPr/>
        <p:txBody>
          <a:bodyPr/>
          <a:lstStyle/>
          <a:p>
            <a:r>
              <a:rPr lang="en-US" dirty="0"/>
              <a:t>The next attempt instead directly compared the total amount of time spent in each sleep phase, tallied them up and compared that result with the sleep need found on the CSV file. This resulted in a significantly more accurate performance rating. However, there were some discrepancies that couldn’t be overlooked. For the first couple of cycles there isn’t as much difference between our own performance rating and WHOOP’s, however around cycle 6 we start seeing larger discrepancies, almost 10 away. Now why could that be? My first thought was it could be related to the quality of sleep during the night.</a:t>
            </a:r>
          </a:p>
        </p:txBody>
      </p:sp>
      <p:sp>
        <p:nvSpPr>
          <p:cNvPr id="4" name="Slide Number Placeholder 3">
            <a:extLst>
              <a:ext uri="{FF2B5EF4-FFF2-40B4-BE49-F238E27FC236}">
                <a16:creationId xmlns:a16="http://schemas.microsoft.com/office/drawing/2014/main" id="{B60EA12D-446A-5AC3-F0DE-5150C778A1EF}"/>
              </a:ext>
            </a:extLst>
          </p:cNvPr>
          <p:cNvSpPr>
            <a:spLocks noGrp="1"/>
          </p:cNvSpPr>
          <p:nvPr>
            <p:ph type="sldNum" sz="quarter" idx="5"/>
          </p:nvPr>
        </p:nvSpPr>
        <p:spPr/>
        <p:txBody>
          <a:bodyPr/>
          <a:lstStyle/>
          <a:p>
            <a:fld id="{06FD7EDC-70E8-5348-A652-BD5651627B94}" type="slidenum">
              <a:rPr lang="en-US" smtClean="0"/>
              <a:t>7</a:t>
            </a:fld>
            <a:endParaRPr lang="en-US"/>
          </a:p>
        </p:txBody>
      </p:sp>
    </p:spTree>
    <p:extLst>
      <p:ext uri="{BB962C8B-B14F-4D97-AF65-F5344CB8AC3E}">
        <p14:creationId xmlns:p14="http://schemas.microsoft.com/office/powerpoint/2010/main" val="201967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749B2-C70A-B66A-8E75-090A0C959D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559B2F-5CE5-1D30-4780-BF7942FEA8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471CB3-AA05-844D-D60E-BF1023005CEF}"/>
              </a:ext>
            </a:extLst>
          </p:cNvPr>
          <p:cNvSpPr>
            <a:spLocks noGrp="1"/>
          </p:cNvSpPr>
          <p:nvPr>
            <p:ph type="body" idx="1"/>
          </p:nvPr>
        </p:nvSpPr>
        <p:spPr/>
        <p:txBody>
          <a:bodyPr/>
          <a:lstStyle/>
          <a:p>
            <a:r>
              <a:rPr lang="en-US" dirty="0"/>
              <a:t>According to the paper </a:t>
            </a:r>
            <a:r>
              <a:rPr lang="en-US" i="1" dirty="0" err="1"/>
              <a:t>Phsyiology</a:t>
            </a:r>
            <a:r>
              <a:rPr lang="en-US" i="1" dirty="0"/>
              <a:t>, Sleep Stages</a:t>
            </a:r>
            <a:r>
              <a:rPr lang="en-US" dirty="0"/>
              <a:t>, Light Sleep occupies 50% of sleep, whereas both Deep Sleep and REM Sleep occupy 25% each. Thus, the weights of each phase of sleep was adjusted to account for not the significance of each sleep phase to recovery but instead the amount of time spent in each.</a:t>
            </a:r>
          </a:p>
        </p:txBody>
      </p:sp>
      <p:sp>
        <p:nvSpPr>
          <p:cNvPr id="4" name="Slide Number Placeholder 3">
            <a:extLst>
              <a:ext uri="{FF2B5EF4-FFF2-40B4-BE49-F238E27FC236}">
                <a16:creationId xmlns:a16="http://schemas.microsoft.com/office/drawing/2014/main" id="{FC3B9120-9788-7785-B3F7-00214EB9B2DD}"/>
              </a:ext>
            </a:extLst>
          </p:cNvPr>
          <p:cNvSpPr>
            <a:spLocks noGrp="1"/>
          </p:cNvSpPr>
          <p:nvPr>
            <p:ph type="sldNum" sz="quarter" idx="5"/>
          </p:nvPr>
        </p:nvSpPr>
        <p:spPr/>
        <p:txBody>
          <a:bodyPr/>
          <a:lstStyle/>
          <a:p>
            <a:fld id="{06FD7EDC-70E8-5348-A652-BD5651627B94}" type="slidenum">
              <a:rPr lang="en-US" smtClean="0"/>
              <a:t>8</a:t>
            </a:fld>
            <a:endParaRPr lang="en-US"/>
          </a:p>
        </p:txBody>
      </p:sp>
    </p:spTree>
    <p:extLst>
      <p:ext uri="{BB962C8B-B14F-4D97-AF65-F5344CB8AC3E}">
        <p14:creationId xmlns:p14="http://schemas.microsoft.com/office/powerpoint/2010/main" val="2721805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5FD3D-D95B-9677-C377-C03F0C1EAE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D86287-C9DA-DC3F-1200-D8B6DF00A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089E40-3422-C504-B1A9-B1429854F405}"/>
              </a:ext>
            </a:extLst>
          </p:cNvPr>
          <p:cNvSpPr>
            <a:spLocks noGrp="1"/>
          </p:cNvSpPr>
          <p:nvPr>
            <p:ph type="body" idx="1"/>
          </p:nvPr>
        </p:nvSpPr>
        <p:spPr/>
        <p:txBody>
          <a:bodyPr/>
          <a:lstStyle/>
          <a:p>
            <a:r>
              <a:rPr lang="en-US" dirty="0"/>
              <a:t>These weights were then applied to each sleep phase to find out the optimal amount of time spent in each sleep phase based on overall amount of sleep. We then compare these expected values to the actual values of sleep in each phase and determine a performance rating for each.</a:t>
            </a:r>
          </a:p>
        </p:txBody>
      </p:sp>
      <p:sp>
        <p:nvSpPr>
          <p:cNvPr id="4" name="Slide Number Placeholder 3">
            <a:extLst>
              <a:ext uri="{FF2B5EF4-FFF2-40B4-BE49-F238E27FC236}">
                <a16:creationId xmlns:a16="http://schemas.microsoft.com/office/drawing/2014/main" id="{F85AEEE5-14BD-0D6B-A6D6-7E991EF6610F}"/>
              </a:ext>
            </a:extLst>
          </p:cNvPr>
          <p:cNvSpPr>
            <a:spLocks noGrp="1"/>
          </p:cNvSpPr>
          <p:nvPr>
            <p:ph type="sldNum" sz="quarter" idx="5"/>
          </p:nvPr>
        </p:nvSpPr>
        <p:spPr/>
        <p:txBody>
          <a:bodyPr/>
          <a:lstStyle/>
          <a:p>
            <a:fld id="{06FD7EDC-70E8-5348-A652-BD5651627B94}" type="slidenum">
              <a:rPr lang="en-US" smtClean="0"/>
              <a:t>9</a:t>
            </a:fld>
            <a:endParaRPr lang="en-US"/>
          </a:p>
        </p:txBody>
      </p:sp>
    </p:spTree>
    <p:extLst>
      <p:ext uri="{BB962C8B-B14F-4D97-AF65-F5344CB8AC3E}">
        <p14:creationId xmlns:p14="http://schemas.microsoft.com/office/powerpoint/2010/main" val="323999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12/4/24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39779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12/4/24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416513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12/4/24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656152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12/4/24</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410985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12/4/24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91060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12/4/24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256895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12/4/24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818111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12/4/24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93536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12/4/24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923114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12/4/24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500035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12/4/24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189313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12/4/24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440501735"/>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12" r:id="rId6"/>
    <p:sldLayoutId id="2147483807" r:id="rId7"/>
    <p:sldLayoutId id="2147483808" r:id="rId8"/>
    <p:sldLayoutId id="2147483809" r:id="rId9"/>
    <p:sldLayoutId id="2147483811" r:id="rId10"/>
    <p:sldLayoutId id="2147483810"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sleepfoundation.org/stages-of-sleep" TargetMode="External"/><Relationship Id="rId2" Type="http://schemas.openxmlformats.org/officeDocument/2006/relationships/hyperlink" Target="https://www.whoop.com/us/en/" TargetMode="External"/><Relationship Id="rId1" Type="http://schemas.openxmlformats.org/officeDocument/2006/relationships/slideLayout" Target="../slideLayouts/slideLayout2.xml"/><Relationship Id="rId6" Type="http://schemas.openxmlformats.org/officeDocument/2006/relationships/hyperlink" Target="https://www.webmd.com/sleep-disorders/sleep-101" TargetMode="External"/><Relationship Id="rId5" Type="http://schemas.openxmlformats.org/officeDocument/2006/relationships/hyperlink" Target="https://www.ncbi.nlm.nih.gov/books/NBK526132/" TargetMode="External"/><Relationship Id="rId4" Type="http://schemas.openxmlformats.org/officeDocument/2006/relationships/hyperlink" Target="https://my.clevelandclinic.org/health/body/12148-sleep-basic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0E570F-182D-BA5D-86DC-4058E4978948}"/>
              </a:ext>
            </a:extLst>
          </p:cNvPr>
          <p:cNvSpPr>
            <a:spLocks noGrp="1"/>
          </p:cNvSpPr>
          <p:nvPr>
            <p:ph type="ctrTitle"/>
          </p:nvPr>
        </p:nvSpPr>
        <p:spPr>
          <a:xfrm>
            <a:off x="1015488" y="1064719"/>
            <a:ext cx="4493885" cy="2477897"/>
          </a:xfrm>
        </p:spPr>
        <p:txBody>
          <a:bodyPr>
            <a:normAutofit fontScale="90000"/>
          </a:bodyPr>
          <a:lstStyle/>
          <a:p>
            <a:pPr algn="l"/>
            <a:r>
              <a:rPr lang="en-US" sz="4800" b="1" i="0" dirty="0" err="1"/>
              <a:t>LifeLens</a:t>
            </a:r>
            <a:r>
              <a:rPr lang="en-US" sz="4200" i="0" dirty="0"/>
              <a:t>: Sleep Performance Analysis</a:t>
            </a:r>
          </a:p>
        </p:txBody>
      </p:sp>
      <p:sp>
        <p:nvSpPr>
          <p:cNvPr id="3" name="Subtitle 2">
            <a:extLst>
              <a:ext uri="{FF2B5EF4-FFF2-40B4-BE49-F238E27FC236}">
                <a16:creationId xmlns:a16="http://schemas.microsoft.com/office/drawing/2014/main" id="{0C2559E2-9F28-D19A-C344-C658883AF4B6}"/>
              </a:ext>
            </a:extLst>
          </p:cNvPr>
          <p:cNvSpPr>
            <a:spLocks noGrp="1"/>
          </p:cNvSpPr>
          <p:nvPr>
            <p:ph type="subTitle" idx="1"/>
          </p:nvPr>
        </p:nvSpPr>
        <p:spPr>
          <a:xfrm>
            <a:off x="1015489" y="4386730"/>
            <a:ext cx="4194222" cy="529828"/>
          </a:xfrm>
        </p:spPr>
        <p:txBody>
          <a:bodyPr>
            <a:normAutofit/>
          </a:bodyPr>
          <a:lstStyle/>
          <a:p>
            <a:pPr algn="l"/>
            <a:r>
              <a:rPr lang="en-US" dirty="0"/>
              <a:t>Muhaiminul Ashraf</a:t>
            </a:r>
          </a:p>
        </p:txBody>
      </p:sp>
      <p:cxnSp>
        <p:nvCxnSpPr>
          <p:cNvPr id="31" name="Straight Connector 30">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CE660BE-C4DF-EE68-88B1-8887BE4C5A4E}"/>
              </a:ext>
            </a:extLst>
          </p:cNvPr>
          <p:cNvPicPr>
            <a:picLocks noChangeAspect="1"/>
          </p:cNvPicPr>
          <p:nvPr/>
        </p:nvPicPr>
        <p:blipFill>
          <a:blip r:embed="rId3"/>
          <a:srcRect l="15582" r="25495"/>
          <a:stretch/>
        </p:blipFill>
        <p:spPr>
          <a:xfrm>
            <a:off x="5856516" y="967277"/>
            <a:ext cx="5802084" cy="4923446"/>
          </a:xfrm>
          <a:prstGeom prst="rect">
            <a:avLst/>
          </a:prstGeom>
        </p:spPr>
      </p:pic>
      <p:sp>
        <p:nvSpPr>
          <p:cNvPr id="5" name="Subtitle 2">
            <a:extLst>
              <a:ext uri="{FF2B5EF4-FFF2-40B4-BE49-F238E27FC236}">
                <a16:creationId xmlns:a16="http://schemas.microsoft.com/office/drawing/2014/main" id="{B89E0594-081B-3BAC-33D9-8E3E3E60DE3B}"/>
              </a:ext>
            </a:extLst>
          </p:cNvPr>
          <p:cNvSpPr txBox="1">
            <a:spLocks/>
          </p:cNvSpPr>
          <p:nvPr/>
        </p:nvSpPr>
        <p:spPr>
          <a:xfrm>
            <a:off x="1015488" y="4932815"/>
            <a:ext cx="4194222" cy="1368628"/>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120000"/>
              </a:lnSpc>
              <a:spcBef>
                <a:spcPts val="1000"/>
              </a:spcBef>
              <a:buSzPct val="80000"/>
              <a:buFont typeface="Arial" panose="020B0604020202020204" pitchFamily="34" charset="0"/>
              <a:buNone/>
              <a:defRPr sz="1800" b="1" kern="1200" cap="all" spc="300" baseline="0">
                <a:solidFill>
                  <a:schemeClr val="tx2"/>
                </a:solidFill>
                <a:latin typeface="+mn-lt"/>
                <a:ea typeface="+mn-ea"/>
                <a:cs typeface="+mn-cs"/>
              </a:defRPr>
            </a:lvl1pPr>
            <a:lvl2pPr marL="457200" indent="0" algn="ctr" defTabSz="914400" rtl="0" eaLnBrk="1" latinLnBrk="0" hangingPunct="1">
              <a:lnSpc>
                <a:spcPct val="100000"/>
              </a:lnSpc>
              <a:spcBef>
                <a:spcPts val="500"/>
              </a:spcBef>
              <a:buSzPct val="80000"/>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buSzPct val="80000"/>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i="1" dirty="0"/>
              <a:t>Northeastern University</a:t>
            </a:r>
          </a:p>
          <a:p>
            <a:pPr algn="l"/>
            <a:r>
              <a:rPr lang="en-US" i="1" dirty="0"/>
              <a:t>College of Engineering</a:t>
            </a:r>
          </a:p>
          <a:p>
            <a:pPr algn="l"/>
            <a:r>
              <a:rPr lang="en-US" i="1" dirty="0"/>
              <a:t>EECE2560: Fundamentals of Computer Engineering Algorithms</a:t>
            </a:r>
          </a:p>
          <a:p>
            <a:pPr algn="l"/>
            <a:r>
              <a:rPr lang="en-US" i="1" dirty="0"/>
              <a:t>Fall 2024</a:t>
            </a:r>
          </a:p>
        </p:txBody>
      </p:sp>
    </p:spTree>
    <p:extLst>
      <p:ext uri="{BB962C8B-B14F-4D97-AF65-F5344CB8AC3E}">
        <p14:creationId xmlns:p14="http://schemas.microsoft.com/office/powerpoint/2010/main" val="1794423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194B5-8626-DADF-B3C1-3326EE3749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4C28C-6439-DB63-31A8-D72F9AB9C9A8}"/>
              </a:ext>
            </a:extLst>
          </p:cNvPr>
          <p:cNvSpPr>
            <a:spLocks noGrp="1"/>
          </p:cNvSpPr>
          <p:nvPr>
            <p:ph type="title"/>
          </p:nvPr>
        </p:nvSpPr>
        <p:spPr>
          <a:xfrm>
            <a:off x="1143000" y="533401"/>
            <a:ext cx="9906000" cy="853965"/>
          </a:xfrm>
        </p:spPr>
        <p:txBody>
          <a:bodyPr/>
          <a:lstStyle/>
          <a:p>
            <a:r>
              <a:rPr lang="en-US" i="0" dirty="0"/>
              <a:t>Methodology - IV</a:t>
            </a:r>
          </a:p>
        </p:txBody>
      </p:sp>
      <p:pic>
        <p:nvPicPr>
          <p:cNvPr id="10" name="Content Placeholder 9" descr="A screen shot of a computer&#10;&#10;Description automatically generated">
            <a:extLst>
              <a:ext uri="{FF2B5EF4-FFF2-40B4-BE49-F238E27FC236}">
                <a16:creationId xmlns:a16="http://schemas.microsoft.com/office/drawing/2014/main" id="{F6AC3135-C420-B9E6-8C97-38F9441430C9}"/>
              </a:ext>
            </a:extLst>
          </p:cNvPr>
          <p:cNvPicPr>
            <a:picLocks noGrp="1" noChangeAspect="1"/>
          </p:cNvPicPr>
          <p:nvPr>
            <p:ph idx="1"/>
          </p:nvPr>
        </p:nvPicPr>
        <p:blipFill>
          <a:blip r:embed="rId3"/>
          <a:stretch>
            <a:fillRect/>
          </a:stretch>
        </p:blipFill>
        <p:spPr>
          <a:xfrm>
            <a:off x="1143000" y="1349640"/>
            <a:ext cx="8255000" cy="1549400"/>
          </a:xfrm>
        </p:spPr>
      </p:pic>
      <p:pic>
        <p:nvPicPr>
          <p:cNvPr id="12" name="Picture 11" descr="A screen shot of a computer&#10;&#10;Description automatically generated">
            <a:extLst>
              <a:ext uri="{FF2B5EF4-FFF2-40B4-BE49-F238E27FC236}">
                <a16:creationId xmlns:a16="http://schemas.microsoft.com/office/drawing/2014/main" id="{328E5092-C7B6-7F95-7E18-B316B8A57DFF}"/>
              </a:ext>
            </a:extLst>
          </p:cNvPr>
          <p:cNvPicPr>
            <a:picLocks noChangeAspect="1"/>
          </p:cNvPicPr>
          <p:nvPr/>
        </p:nvPicPr>
        <p:blipFill>
          <a:blip r:embed="rId4"/>
          <a:stretch>
            <a:fillRect/>
          </a:stretch>
        </p:blipFill>
        <p:spPr>
          <a:xfrm>
            <a:off x="1142999" y="2971484"/>
            <a:ext cx="8136467" cy="1487589"/>
          </a:xfrm>
          <a:prstGeom prst="rect">
            <a:avLst/>
          </a:prstGeom>
        </p:spPr>
      </p:pic>
      <p:pic>
        <p:nvPicPr>
          <p:cNvPr id="14" name="Picture 13" descr="A screen shot of a computer&#10;&#10;Description automatically generated">
            <a:extLst>
              <a:ext uri="{FF2B5EF4-FFF2-40B4-BE49-F238E27FC236}">
                <a16:creationId xmlns:a16="http://schemas.microsoft.com/office/drawing/2014/main" id="{05688C60-71E2-F25A-791D-C2F0DA790376}"/>
              </a:ext>
            </a:extLst>
          </p:cNvPr>
          <p:cNvPicPr>
            <a:picLocks noChangeAspect="1"/>
          </p:cNvPicPr>
          <p:nvPr/>
        </p:nvPicPr>
        <p:blipFill>
          <a:blip r:embed="rId5"/>
          <a:stretch>
            <a:fillRect/>
          </a:stretch>
        </p:blipFill>
        <p:spPr>
          <a:xfrm>
            <a:off x="1142999" y="4547271"/>
            <a:ext cx="8302404" cy="1379396"/>
          </a:xfrm>
          <a:prstGeom prst="rect">
            <a:avLst/>
          </a:prstGeom>
        </p:spPr>
      </p:pic>
    </p:spTree>
    <p:extLst>
      <p:ext uri="{BB962C8B-B14F-4D97-AF65-F5344CB8AC3E}">
        <p14:creationId xmlns:p14="http://schemas.microsoft.com/office/powerpoint/2010/main" val="3205498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59FF6-FA2B-418E-6C08-1C16A4E0C4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1F50B-93B0-A512-8D6D-1AEC2A38572A}"/>
              </a:ext>
            </a:extLst>
          </p:cNvPr>
          <p:cNvSpPr>
            <a:spLocks noGrp="1"/>
          </p:cNvSpPr>
          <p:nvPr>
            <p:ph type="title"/>
          </p:nvPr>
        </p:nvSpPr>
        <p:spPr>
          <a:xfrm>
            <a:off x="1143000" y="533401"/>
            <a:ext cx="9906000" cy="853965"/>
          </a:xfrm>
        </p:spPr>
        <p:txBody>
          <a:bodyPr/>
          <a:lstStyle/>
          <a:p>
            <a:r>
              <a:rPr lang="en-US" i="0" dirty="0"/>
              <a:t>Methodology - IV</a:t>
            </a:r>
          </a:p>
        </p:txBody>
      </p:sp>
      <p:pic>
        <p:nvPicPr>
          <p:cNvPr id="4" name="Picture 3" descr="A screenshot of a computer program&#10;&#10;Description automatically generated">
            <a:extLst>
              <a:ext uri="{FF2B5EF4-FFF2-40B4-BE49-F238E27FC236}">
                <a16:creationId xmlns:a16="http://schemas.microsoft.com/office/drawing/2014/main" id="{10F68D53-B815-45B5-F7EC-47228FF4F044}"/>
              </a:ext>
            </a:extLst>
          </p:cNvPr>
          <p:cNvPicPr>
            <a:picLocks noChangeAspect="1"/>
          </p:cNvPicPr>
          <p:nvPr/>
        </p:nvPicPr>
        <p:blipFill>
          <a:blip r:embed="rId3"/>
          <a:stretch>
            <a:fillRect/>
          </a:stretch>
        </p:blipFill>
        <p:spPr>
          <a:xfrm>
            <a:off x="170068" y="1595511"/>
            <a:ext cx="6194729" cy="4024313"/>
          </a:xfrm>
          <a:prstGeom prst="rect">
            <a:avLst/>
          </a:prstGeom>
        </p:spPr>
      </p:pic>
      <p:pic>
        <p:nvPicPr>
          <p:cNvPr id="8" name="Content Placeholder 7" descr="A computer screen shot of text&#10;&#10;Description automatically generated">
            <a:extLst>
              <a:ext uri="{FF2B5EF4-FFF2-40B4-BE49-F238E27FC236}">
                <a16:creationId xmlns:a16="http://schemas.microsoft.com/office/drawing/2014/main" id="{78CCBCC6-60C0-0A02-CF0E-5CA3588723AD}"/>
              </a:ext>
            </a:extLst>
          </p:cNvPr>
          <p:cNvPicPr>
            <a:picLocks noGrp="1" noChangeAspect="1"/>
          </p:cNvPicPr>
          <p:nvPr>
            <p:ph idx="1"/>
          </p:nvPr>
        </p:nvPicPr>
        <p:blipFill>
          <a:blip r:embed="rId4"/>
          <a:stretch>
            <a:fillRect/>
          </a:stretch>
        </p:blipFill>
        <p:spPr>
          <a:xfrm>
            <a:off x="6096000" y="1595511"/>
            <a:ext cx="5900308" cy="4024313"/>
          </a:xfrm>
        </p:spPr>
      </p:pic>
    </p:spTree>
    <p:extLst>
      <p:ext uri="{BB962C8B-B14F-4D97-AF65-F5344CB8AC3E}">
        <p14:creationId xmlns:p14="http://schemas.microsoft.com/office/powerpoint/2010/main" val="901956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3E5F6E-6473-76D0-ED2D-18CFD7CD1F9F}"/>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0D917-0FC6-EBE0-393A-EE069AE05438}"/>
              </a:ext>
            </a:extLst>
          </p:cNvPr>
          <p:cNvSpPr>
            <a:spLocks noGrp="1"/>
          </p:cNvSpPr>
          <p:nvPr>
            <p:ph type="title"/>
          </p:nvPr>
        </p:nvSpPr>
        <p:spPr>
          <a:xfrm>
            <a:off x="1034143" y="5234529"/>
            <a:ext cx="10102920" cy="675417"/>
          </a:xfrm>
        </p:spPr>
        <p:txBody>
          <a:bodyPr vert="horz" lIns="91440" tIns="45720" rIns="91440" bIns="45720" rtlCol="0" anchor="b">
            <a:normAutofit/>
          </a:bodyPr>
          <a:lstStyle/>
          <a:p>
            <a:pPr algn="ctr"/>
            <a:r>
              <a:rPr lang="en-US" sz="4000"/>
              <a:t>Analysis and results</a:t>
            </a:r>
          </a:p>
        </p:txBody>
      </p:sp>
      <p:cxnSp>
        <p:nvCxnSpPr>
          <p:cNvPr id="31" name="Straight Connector 30">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4" descr="A graph of different colored lines&#10;&#10;Description automatically generated with medium confidence">
            <a:extLst>
              <a:ext uri="{FF2B5EF4-FFF2-40B4-BE49-F238E27FC236}">
                <a16:creationId xmlns:a16="http://schemas.microsoft.com/office/drawing/2014/main" id="{D3E74959-4FE0-D704-9034-A68D10D5C805}"/>
              </a:ext>
            </a:extLst>
          </p:cNvPr>
          <p:cNvPicPr>
            <a:picLocks noChangeAspect="1"/>
          </p:cNvPicPr>
          <p:nvPr/>
        </p:nvPicPr>
        <p:blipFill>
          <a:blip r:embed="rId3"/>
          <a:stretch>
            <a:fillRect/>
          </a:stretch>
        </p:blipFill>
        <p:spPr>
          <a:xfrm>
            <a:off x="2371607" y="284280"/>
            <a:ext cx="7448786" cy="4338918"/>
          </a:xfrm>
          <a:prstGeom prst="rect">
            <a:avLst/>
          </a:prstGeom>
        </p:spPr>
      </p:pic>
    </p:spTree>
    <p:extLst>
      <p:ext uri="{BB962C8B-B14F-4D97-AF65-F5344CB8AC3E}">
        <p14:creationId xmlns:p14="http://schemas.microsoft.com/office/powerpoint/2010/main" val="182739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9DC193-F522-78A4-723E-729E81F7B68C}"/>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973010-2ABA-5AEF-29B0-5E0E5559AB76}"/>
              </a:ext>
            </a:extLst>
          </p:cNvPr>
          <p:cNvSpPr>
            <a:spLocks noGrp="1"/>
          </p:cNvSpPr>
          <p:nvPr>
            <p:ph type="title"/>
          </p:nvPr>
        </p:nvSpPr>
        <p:spPr>
          <a:xfrm>
            <a:off x="1034143" y="5234529"/>
            <a:ext cx="10102920" cy="675417"/>
          </a:xfrm>
        </p:spPr>
        <p:txBody>
          <a:bodyPr vert="horz" lIns="91440" tIns="45720" rIns="91440" bIns="45720" rtlCol="0" anchor="b">
            <a:normAutofit/>
          </a:bodyPr>
          <a:lstStyle/>
          <a:p>
            <a:pPr algn="ctr"/>
            <a:r>
              <a:rPr lang="en-US" sz="4000"/>
              <a:t>Analysis and results</a:t>
            </a:r>
          </a:p>
        </p:txBody>
      </p:sp>
      <p:cxnSp>
        <p:nvCxnSpPr>
          <p:cNvPr id="28" name="Straight Connector 27">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graph of a sleep performance&#10;&#10;Description automatically generated">
            <a:extLst>
              <a:ext uri="{FF2B5EF4-FFF2-40B4-BE49-F238E27FC236}">
                <a16:creationId xmlns:a16="http://schemas.microsoft.com/office/drawing/2014/main" id="{D84A8496-9DFE-2F8E-343E-C3F7F0502631}"/>
              </a:ext>
            </a:extLst>
          </p:cNvPr>
          <p:cNvPicPr>
            <a:picLocks noChangeAspect="1"/>
          </p:cNvPicPr>
          <p:nvPr/>
        </p:nvPicPr>
        <p:blipFill>
          <a:blip r:embed="rId3"/>
          <a:stretch>
            <a:fillRect/>
          </a:stretch>
        </p:blipFill>
        <p:spPr>
          <a:xfrm>
            <a:off x="2230661" y="172627"/>
            <a:ext cx="7772400" cy="4650891"/>
          </a:xfrm>
          <a:prstGeom prst="rect">
            <a:avLst/>
          </a:prstGeom>
        </p:spPr>
      </p:pic>
    </p:spTree>
    <p:extLst>
      <p:ext uri="{BB962C8B-B14F-4D97-AF65-F5344CB8AC3E}">
        <p14:creationId xmlns:p14="http://schemas.microsoft.com/office/powerpoint/2010/main" val="330280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C4D70-08D0-748F-2ED5-8D2ED9800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6FF189-F06D-9735-9A74-76960DEABF4F}"/>
              </a:ext>
            </a:extLst>
          </p:cNvPr>
          <p:cNvSpPr>
            <a:spLocks noGrp="1"/>
          </p:cNvSpPr>
          <p:nvPr>
            <p:ph type="title"/>
          </p:nvPr>
        </p:nvSpPr>
        <p:spPr>
          <a:xfrm>
            <a:off x="1143000" y="533401"/>
            <a:ext cx="9906000" cy="853965"/>
          </a:xfrm>
        </p:spPr>
        <p:txBody>
          <a:bodyPr/>
          <a:lstStyle/>
          <a:p>
            <a:r>
              <a:rPr lang="en-US" i="0" dirty="0"/>
              <a:t>Discussion</a:t>
            </a:r>
          </a:p>
        </p:txBody>
      </p:sp>
      <p:sp>
        <p:nvSpPr>
          <p:cNvPr id="16" name="Content Placeholder 15">
            <a:extLst>
              <a:ext uri="{FF2B5EF4-FFF2-40B4-BE49-F238E27FC236}">
                <a16:creationId xmlns:a16="http://schemas.microsoft.com/office/drawing/2014/main" id="{2A0B9AC7-5AEA-B988-B321-98DF3F87051A}"/>
              </a:ext>
            </a:extLst>
          </p:cNvPr>
          <p:cNvSpPr>
            <a:spLocks noGrp="1"/>
          </p:cNvSpPr>
          <p:nvPr>
            <p:ph idx="1"/>
          </p:nvPr>
        </p:nvSpPr>
        <p:spPr/>
        <p:txBody>
          <a:bodyPr/>
          <a:lstStyle/>
          <a:p>
            <a:r>
              <a:rPr lang="en-US" dirty="0"/>
              <a:t>As can be seen from the previous MATLAB graph, WHOOP’s sleep performance metrics are approximated relatively accurately by just comparing the sleep need to the amount slept, but there are discrepancies in which WHOOP underrates the performance of the sleep</a:t>
            </a:r>
          </a:p>
          <a:p>
            <a:pPr lvl="1"/>
            <a:r>
              <a:rPr lang="en-US" dirty="0"/>
              <a:t>Could be due to taking physical strain factors into account</a:t>
            </a:r>
          </a:p>
          <a:p>
            <a:pPr lvl="1"/>
            <a:r>
              <a:rPr lang="en-US" dirty="0"/>
              <a:t>Limitations: No way to measure mental strain and affect it could have on amount of sleep needed</a:t>
            </a:r>
          </a:p>
          <a:p>
            <a:r>
              <a:rPr lang="en-US" dirty="0"/>
              <a:t>Sleep Phase Performance doesn’t seem to be statistically significant in determining WHOOP’s performance score</a:t>
            </a:r>
          </a:p>
          <a:p>
            <a:endParaRPr lang="en-US" dirty="0"/>
          </a:p>
          <a:p>
            <a:endParaRPr lang="en-US" dirty="0"/>
          </a:p>
        </p:txBody>
      </p:sp>
    </p:spTree>
    <p:extLst>
      <p:ext uri="{BB962C8B-B14F-4D97-AF65-F5344CB8AC3E}">
        <p14:creationId xmlns:p14="http://schemas.microsoft.com/office/powerpoint/2010/main" val="1848604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4D88D-1709-CA00-6D50-81B5E97730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5A5557-4881-F634-2054-3340D5224059}"/>
              </a:ext>
            </a:extLst>
          </p:cNvPr>
          <p:cNvSpPr>
            <a:spLocks noGrp="1"/>
          </p:cNvSpPr>
          <p:nvPr>
            <p:ph type="title"/>
          </p:nvPr>
        </p:nvSpPr>
        <p:spPr>
          <a:xfrm>
            <a:off x="1143000" y="533401"/>
            <a:ext cx="9906000" cy="853965"/>
          </a:xfrm>
        </p:spPr>
        <p:txBody>
          <a:bodyPr/>
          <a:lstStyle/>
          <a:p>
            <a:r>
              <a:rPr lang="en-US" i="0" dirty="0"/>
              <a:t>Conclusion</a:t>
            </a:r>
          </a:p>
        </p:txBody>
      </p:sp>
      <p:sp>
        <p:nvSpPr>
          <p:cNvPr id="4" name="Content Placeholder 3">
            <a:extLst>
              <a:ext uri="{FF2B5EF4-FFF2-40B4-BE49-F238E27FC236}">
                <a16:creationId xmlns:a16="http://schemas.microsoft.com/office/drawing/2014/main" id="{E8A312D3-7D24-913B-E330-B9EFAC8F384E}"/>
              </a:ext>
            </a:extLst>
          </p:cNvPr>
          <p:cNvSpPr>
            <a:spLocks noGrp="1"/>
          </p:cNvSpPr>
          <p:nvPr>
            <p:ph idx="1"/>
          </p:nvPr>
        </p:nvSpPr>
        <p:spPr/>
        <p:txBody>
          <a:bodyPr/>
          <a:lstStyle/>
          <a:p>
            <a:r>
              <a:rPr lang="en-US" dirty="0"/>
              <a:t>Performance in each sleep phase doesn’t contribute to WHOOP’s score whereas it seems like it should. However, there may be dynamic scaling for each phase as strain is calculated throughout the day.</a:t>
            </a:r>
          </a:p>
          <a:p>
            <a:r>
              <a:rPr lang="en-US" dirty="0"/>
              <a:t>Future Work:</a:t>
            </a:r>
          </a:p>
          <a:p>
            <a:pPr lvl="1"/>
            <a:r>
              <a:rPr lang="en-US" dirty="0"/>
              <a:t>Examine how strain and stress affects WHOOP’s sleep score and find a more statistically significant factor that contributes to WHOOP’s performance rating</a:t>
            </a:r>
          </a:p>
          <a:p>
            <a:pPr lvl="1"/>
            <a:r>
              <a:rPr lang="en-US" dirty="0"/>
              <a:t>Understand a way to quantify mental strain via its effect on heartbeat and understand its affect on a dynamic scaling solution for sleep need in each phase</a:t>
            </a:r>
          </a:p>
        </p:txBody>
      </p:sp>
    </p:spTree>
    <p:extLst>
      <p:ext uri="{BB962C8B-B14F-4D97-AF65-F5344CB8AC3E}">
        <p14:creationId xmlns:p14="http://schemas.microsoft.com/office/powerpoint/2010/main" val="1209055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FEFEA-EE36-1B7E-E6EF-F0DD94C66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37A5C8-81DB-E4F3-6C17-4C780E132568}"/>
              </a:ext>
            </a:extLst>
          </p:cNvPr>
          <p:cNvSpPr>
            <a:spLocks noGrp="1"/>
          </p:cNvSpPr>
          <p:nvPr>
            <p:ph type="title"/>
          </p:nvPr>
        </p:nvSpPr>
        <p:spPr>
          <a:xfrm>
            <a:off x="1143000" y="533401"/>
            <a:ext cx="9906000" cy="853965"/>
          </a:xfrm>
        </p:spPr>
        <p:txBody>
          <a:bodyPr/>
          <a:lstStyle/>
          <a:p>
            <a:r>
              <a:rPr lang="en-US" i="0" dirty="0"/>
              <a:t>References</a:t>
            </a:r>
          </a:p>
        </p:txBody>
      </p:sp>
      <p:sp>
        <p:nvSpPr>
          <p:cNvPr id="4" name="Content Placeholder 3">
            <a:extLst>
              <a:ext uri="{FF2B5EF4-FFF2-40B4-BE49-F238E27FC236}">
                <a16:creationId xmlns:a16="http://schemas.microsoft.com/office/drawing/2014/main" id="{88F7BC9B-DBD5-F9FC-420A-23F95718660E}"/>
              </a:ext>
            </a:extLst>
          </p:cNvPr>
          <p:cNvSpPr>
            <a:spLocks noGrp="1"/>
          </p:cNvSpPr>
          <p:nvPr>
            <p:ph idx="1"/>
          </p:nvPr>
        </p:nvSpPr>
        <p:spPr/>
        <p:txBody>
          <a:bodyPr/>
          <a:lstStyle/>
          <a:p>
            <a:r>
              <a:rPr lang="en-US" dirty="0">
                <a:hlinkClick r:id="rId2"/>
              </a:rPr>
              <a:t>https://www.whoop.com/us/en/</a:t>
            </a:r>
            <a:endParaRPr lang="en-US" dirty="0"/>
          </a:p>
          <a:p>
            <a:r>
              <a:rPr lang="en-US" dirty="0">
                <a:hlinkClick r:id="rId3"/>
              </a:rPr>
              <a:t>https://www.sleepfoundation.org/stages-of-sleep</a:t>
            </a:r>
            <a:endParaRPr lang="en-US" dirty="0"/>
          </a:p>
          <a:p>
            <a:r>
              <a:rPr lang="en-US" dirty="0">
                <a:hlinkClick r:id="rId4"/>
              </a:rPr>
              <a:t>https://my.clevelandclinic.org/health/body/12148-sleep-basics</a:t>
            </a:r>
            <a:endParaRPr lang="en-US" dirty="0"/>
          </a:p>
          <a:p>
            <a:r>
              <a:rPr lang="en-US" dirty="0">
                <a:hlinkClick r:id="rId5"/>
              </a:rPr>
              <a:t>https://www.ncbi.nlm.nih.gov/books/NBK526132/</a:t>
            </a:r>
            <a:endParaRPr lang="en-US" dirty="0"/>
          </a:p>
          <a:p>
            <a:r>
              <a:rPr lang="en-US" dirty="0">
                <a:hlinkClick r:id="rId6"/>
              </a:rPr>
              <a:t>https://www.webmd.com/sleep-disorders/sleep-101</a:t>
            </a:r>
            <a:endParaRPr lang="en-US" dirty="0"/>
          </a:p>
          <a:p>
            <a:endParaRPr lang="en-US" dirty="0"/>
          </a:p>
          <a:p>
            <a:endParaRPr lang="en-US" dirty="0"/>
          </a:p>
        </p:txBody>
      </p:sp>
    </p:spTree>
    <p:extLst>
      <p:ext uri="{BB962C8B-B14F-4D97-AF65-F5344CB8AC3E}">
        <p14:creationId xmlns:p14="http://schemas.microsoft.com/office/powerpoint/2010/main" val="1697067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C1DE32-A601-15F3-6F53-66F2C64022F6}"/>
              </a:ext>
            </a:extLst>
          </p:cNvPr>
          <p:cNvSpPr>
            <a:spLocks noGrp="1"/>
          </p:cNvSpPr>
          <p:nvPr>
            <p:ph type="title"/>
          </p:nvPr>
        </p:nvSpPr>
        <p:spPr>
          <a:xfrm>
            <a:off x="5146159" y="685800"/>
            <a:ext cx="6238688" cy="1382233"/>
          </a:xfrm>
        </p:spPr>
        <p:txBody>
          <a:bodyPr>
            <a:normAutofit/>
          </a:bodyPr>
          <a:lstStyle/>
          <a:p>
            <a:r>
              <a:rPr lang="en-US" i="0" dirty="0"/>
              <a:t>Introduction</a:t>
            </a:r>
          </a:p>
        </p:txBody>
      </p:sp>
      <p:pic>
        <p:nvPicPr>
          <p:cNvPr id="6" name="Picture 5" descr="A black wristband with a black strap&#10;&#10;Description automatically generated">
            <a:extLst>
              <a:ext uri="{FF2B5EF4-FFF2-40B4-BE49-F238E27FC236}">
                <a16:creationId xmlns:a16="http://schemas.microsoft.com/office/drawing/2014/main" id="{E0EA1D0D-EE8F-0E6B-FDB5-53C1A24E7D12}"/>
              </a:ext>
            </a:extLst>
          </p:cNvPr>
          <p:cNvPicPr>
            <a:picLocks noChangeAspect="1"/>
          </p:cNvPicPr>
          <p:nvPr/>
        </p:nvPicPr>
        <p:blipFill>
          <a:blip r:embed="rId3"/>
          <a:srcRect l="22520" r="9027"/>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E3BDECCE-EDF9-095B-FCCB-A87ADCE6F612}"/>
              </a:ext>
            </a:extLst>
          </p:cNvPr>
          <p:cNvSpPr>
            <a:spLocks noGrp="1"/>
          </p:cNvSpPr>
          <p:nvPr>
            <p:ph idx="1"/>
          </p:nvPr>
        </p:nvSpPr>
        <p:spPr>
          <a:xfrm>
            <a:off x="5146158" y="2301949"/>
            <a:ext cx="6238687" cy="4022650"/>
          </a:xfrm>
        </p:spPr>
        <p:txBody>
          <a:bodyPr>
            <a:normAutofit/>
          </a:bodyPr>
          <a:lstStyle/>
          <a:p>
            <a:r>
              <a:rPr lang="en-US" dirty="0"/>
              <a:t>Objectives:</a:t>
            </a:r>
          </a:p>
          <a:p>
            <a:pPr lvl="1"/>
            <a:r>
              <a:rPr lang="en-US" dirty="0"/>
              <a:t>Analyze sleep performance over the course of the night based on:</a:t>
            </a:r>
          </a:p>
          <a:p>
            <a:pPr lvl="2"/>
            <a:r>
              <a:rPr lang="en-US" dirty="0"/>
              <a:t>Light Sleep</a:t>
            </a:r>
          </a:p>
          <a:p>
            <a:pPr lvl="2"/>
            <a:r>
              <a:rPr lang="en-US" dirty="0"/>
              <a:t>Deep Sleep</a:t>
            </a:r>
          </a:p>
          <a:p>
            <a:pPr lvl="2"/>
            <a:r>
              <a:rPr lang="en-US" dirty="0"/>
              <a:t>REM Sleep</a:t>
            </a:r>
          </a:p>
          <a:p>
            <a:pPr lvl="1"/>
            <a:r>
              <a:rPr lang="en-US" dirty="0"/>
              <a:t>Visualize sleep patterns over a period of weeks/days to determine user’s sleep performance using python’s MATLAB library</a:t>
            </a:r>
          </a:p>
          <a:p>
            <a:pPr lvl="1"/>
            <a:r>
              <a:rPr lang="en-US" dirty="0"/>
              <a:t>Evaluate closeness of own algorithm’s sleep performance rating to WHOOP’s given performance rating</a:t>
            </a:r>
          </a:p>
          <a:p>
            <a:pPr lvl="2"/>
            <a:endParaRPr lang="en-US" dirty="0"/>
          </a:p>
          <a:p>
            <a:pPr lvl="2"/>
            <a:endParaRPr lang="en-US" dirty="0"/>
          </a:p>
        </p:txBody>
      </p:sp>
      <p:cxnSp>
        <p:nvCxnSpPr>
          <p:cNvPr id="13" name="Straight Connector 12">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821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DAB24-9663-8179-04F0-98FA6E45455C}"/>
              </a:ext>
            </a:extLst>
          </p:cNvPr>
          <p:cNvSpPr>
            <a:spLocks noGrp="1"/>
          </p:cNvSpPr>
          <p:nvPr>
            <p:ph type="title"/>
          </p:nvPr>
        </p:nvSpPr>
        <p:spPr>
          <a:xfrm>
            <a:off x="1143000" y="544405"/>
            <a:ext cx="9906000" cy="822433"/>
          </a:xfrm>
        </p:spPr>
        <p:txBody>
          <a:bodyPr>
            <a:normAutofit fontScale="90000"/>
          </a:bodyPr>
          <a:lstStyle/>
          <a:p>
            <a:r>
              <a:rPr lang="en-US" sz="3800" b="1" i="0"/>
              <a:t>Existing Literature –</a:t>
            </a:r>
            <a:br>
              <a:rPr lang="en-US" sz="3800" i="0"/>
            </a:br>
            <a:r>
              <a:rPr lang="en-US" sz="3800" i="0"/>
              <a:t>Whoop sleep Performance Analysis</a:t>
            </a:r>
            <a:endParaRPr lang="en-US" sz="3800" i="0" dirty="0"/>
          </a:p>
        </p:txBody>
      </p:sp>
      <p:pic>
        <p:nvPicPr>
          <p:cNvPr id="5" name="Content Placeholder 4">
            <a:extLst>
              <a:ext uri="{FF2B5EF4-FFF2-40B4-BE49-F238E27FC236}">
                <a16:creationId xmlns:a16="http://schemas.microsoft.com/office/drawing/2014/main" id="{1D300B5F-7840-97DC-EBDC-6BFD91B6A23A}"/>
              </a:ext>
            </a:extLst>
          </p:cNvPr>
          <p:cNvPicPr>
            <a:picLocks noGrp="1" noChangeAspect="1"/>
          </p:cNvPicPr>
          <p:nvPr>
            <p:ph idx="1"/>
          </p:nvPr>
        </p:nvPicPr>
        <p:blipFill>
          <a:blip r:embed="rId3"/>
          <a:stretch>
            <a:fillRect/>
          </a:stretch>
        </p:blipFill>
        <p:spPr>
          <a:xfrm>
            <a:off x="1221944" y="2023027"/>
            <a:ext cx="4024313" cy="4024313"/>
          </a:xfrm>
        </p:spPr>
      </p:pic>
      <p:pic>
        <p:nvPicPr>
          <p:cNvPr id="7" name="Picture 6" descr="A screenshot of a phone&#10;&#10;Description automatically generated">
            <a:extLst>
              <a:ext uri="{FF2B5EF4-FFF2-40B4-BE49-F238E27FC236}">
                <a16:creationId xmlns:a16="http://schemas.microsoft.com/office/drawing/2014/main" id="{077E2D33-8464-CEC1-51FA-DEF062BAE18F}"/>
              </a:ext>
            </a:extLst>
          </p:cNvPr>
          <p:cNvPicPr>
            <a:picLocks noChangeAspect="1"/>
          </p:cNvPicPr>
          <p:nvPr/>
        </p:nvPicPr>
        <p:blipFill>
          <a:blip r:embed="rId4"/>
          <a:stretch>
            <a:fillRect/>
          </a:stretch>
        </p:blipFill>
        <p:spPr>
          <a:xfrm>
            <a:off x="5418250" y="1513983"/>
            <a:ext cx="2414070" cy="5237999"/>
          </a:xfrm>
          <a:prstGeom prst="rect">
            <a:avLst/>
          </a:prstGeom>
        </p:spPr>
      </p:pic>
      <p:pic>
        <p:nvPicPr>
          <p:cNvPr id="9" name="Picture 8" descr="A screenshot of a music app&#10;&#10;Description automatically generated">
            <a:extLst>
              <a:ext uri="{FF2B5EF4-FFF2-40B4-BE49-F238E27FC236}">
                <a16:creationId xmlns:a16="http://schemas.microsoft.com/office/drawing/2014/main" id="{717D94CC-A325-F62F-4307-3C36E64D963A}"/>
              </a:ext>
            </a:extLst>
          </p:cNvPr>
          <p:cNvPicPr>
            <a:picLocks noChangeAspect="1"/>
          </p:cNvPicPr>
          <p:nvPr/>
        </p:nvPicPr>
        <p:blipFill>
          <a:blip r:embed="rId5"/>
          <a:stretch>
            <a:fillRect/>
          </a:stretch>
        </p:blipFill>
        <p:spPr>
          <a:xfrm>
            <a:off x="8004314" y="1513983"/>
            <a:ext cx="2414071" cy="5238000"/>
          </a:xfrm>
          <a:prstGeom prst="rect">
            <a:avLst/>
          </a:prstGeom>
        </p:spPr>
      </p:pic>
    </p:spTree>
    <p:extLst>
      <p:ext uri="{BB962C8B-B14F-4D97-AF65-F5344CB8AC3E}">
        <p14:creationId xmlns:p14="http://schemas.microsoft.com/office/powerpoint/2010/main" val="989081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8CED9-8EA0-A349-EFC3-5DE12CAAD9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CD6073-C692-D049-49F6-F63B1F04D287}"/>
              </a:ext>
            </a:extLst>
          </p:cNvPr>
          <p:cNvSpPr>
            <a:spLocks noGrp="1"/>
          </p:cNvSpPr>
          <p:nvPr>
            <p:ph type="title"/>
          </p:nvPr>
        </p:nvSpPr>
        <p:spPr>
          <a:xfrm>
            <a:off x="1143000" y="544405"/>
            <a:ext cx="9906000" cy="822433"/>
          </a:xfrm>
        </p:spPr>
        <p:txBody>
          <a:bodyPr>
            <a:normAutofit fontScale="90000"/>
          </a:bodyPr>
          <a:lstStyle/>
          <a:p>
            <a:r>
              <a:rPr lang="en-US" sz="3800" b="1" i="0" dirty="0"/>
              <a:t>Existing Literature –</a:t>
            </a:r>
            <a:br>
              <a:rPr lang="en-US" sz="3800" i="0" dirty="0"/>
            </a:br>
            <a:r>
              <a:rPr lang="en-US" sz="3800" i="0" dirty="0"/>
              <a:t>Sleep Cycle variability</a:t>
            </a:r>
          </a:p>
        </p:txBody>
      </p:sp>
      <p:pic>
        <p:nvPicPr>
          <p:cNvPr id="1026" name="Picture 2">
            <a:extLst>
              <a:ext uri="{FF2B5EF4-FFF2-40B4-BE49-F238E27FC236}">
                <a16:creationId xmlns:a16="http://schemas.microsoft.com/office/drawing/2014/main" id="{6A17CF21-84B0-8D3C-A601-A3AE3A0A0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964" y="1563081"/>
            <a:ext cx="7274454" cy="46316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3182F4F-8E21-9E08-C987-7EC978B8D767}"/>
              </a:ext>
            </a:extLst>
          </p:cNvPr>
          <p:cNvSpPr txBox="1"/>
          <p:nvPr/>
        </p:nvSpPr>
        <p:spPr>
          <a:xfrm>
            <a:off x="389964" y="6194716"/>
            <a:ext cx="7606748" cy="369332"/>
          </a:xfrm>
          <a:prstGeom prst="rect">
            <a:avLst/>
          </a:prstGeom>
          <a:noFill/>
        </p:spPr>
        <p:txBody>
          <a:bodyPr wrap="square" rtlCol="0">
            <a:spAutoFit/>
          </a:bodyPr>
          <a:lstStyle/>
          <a:p>
            <a:r>
              <a:rPr lang="en-US" i="1" dirty="0"/>
              <a:t>https://</a:t>
            </a:r>
            <a:r>
              <a:rPr lang="en-US" i="1" dirty="0" err="1"/>
              <a:t>www.sleepfoundation.org</a:t>
            </a:r>
            <a:r>
              <a:rPr lang="en-US" i="1" dirty="0"/>
              <a:t>/stages-of-sleep</a:t>
            </a:r>
          </a:p>
        </p:txBody>
      </p:sp>
      <p:pic>
        <p:nvPicPr>
          <p:cNvPr id="10" name="Picture 9" descr="A diagram of a sleep cycle&#10;&#10;Description automatically generated">
            <a:extLst>
              <a:ext uri="{FF2B5EF4-FFF2-40B4-BE49-F238E27FC236}">
                <a16:creationId xmlns:a16="http://schemas.microsoft.com/office/drawing/2014/main" id="{8834169F-2449-DBAA-F154-DC94F36149A3}"/>
              </a:ext>
            </a:extLst>
          </p:cNvPr>
          <p:cNvPicPr>
            <a:picLocks noChangeAspect="1"/>
          </p:cNvPicPr>
          <p:nvPr/>
        </p:nvPicPr>
        <p:blipFill>
          <a:blip r:embed="rId4"/>
          <a:stretch>
            <a:fillRect/>
          </a:stretch>
        </p:blipFill>
        <p:spPr>
          <a:xfrm>
            <a:off x="7770532" y="349250"/>
            <a:ext cx="4127500" cy="6159500"/>
          </a:xfrm>
          <a:prstGeom prst="rect">
            <a:avLst/>
          </a:prstGeom>
        </p:spPr>
      </p:pic>
      <p:sp>
        <p:nvSpPr>
          <p:cNvPr id="11" name="TextBox 10">
            <a:extLst>
              <a:ext uri="{FF2B5EF4-FFF2-40B4-BE49-F238E27FC236}">
                <a16:creationId xmlns:a16="http://schemas.microsoft.com/office/drawing/2014/main" id="{F7D3229B-B47C-0FA0-AB30-A5DCBAFD865E}"/>
              </a:ext>
            </a:extLst>
          </p:cNvPr>
          <p:cNvSpPr txBox="1"/>
          <p:nvPr/>
        </p:nvSpPr>
        <p:spPr>
          <a:xfrm>
            <a:off x="7664418" y="6482145"/>
            <a:ext cx="7606748" cy="369332"/>
          </a:xfrm>
          <a:prstGeom prst="rect">
            <a:avLst/>
          </a:prstGeom>
          <a:noFill/>
        </p:spPr>
        <p:txBody>
          <a:bodyPr wrap="square" rtlCol="0">
            <a:spAutoFit/>
          </a:bodyPr>
          <a:lstStyle/>
          <a:p>
            <a:r>
              <a:rPr lang="en-US" i="1" dirty="0"/>
              <a:t>https://</a:t>
            </a:r>
            <a:r>
              <a:rPr lang="en-US" i="1" dirty="0" err="1"/>
              <a:t>www.webmd.com</a:t>
            </a:r>
            <a:r>
              <a:rPr lang="en-US" i="1" dirty="0"/>
              <a:t>/sleep-disorders/sleep-101</a:t>
            </a:r>
          </a:p>
        </p:txBody>
      </p:sp>
    </p:spTree>
    <p:extLst>
      <p:ext uri="{BB962C8B-B14F-4D97-AF65-F5344CB8AC3E}">
        <p14:creationId xmlns:p14="http://schemas.microsoft.com/office/powerpoint/2010/main" val="3219019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0A077-E58A-28D4-8FEA-EC9F54B82866}"/>
              </a:ext>
            </a:extLst>
          </p:cNvPr>
          <p:cNvSpPr>
            <a:spLocks noGrp="1"/>
          </p:cNvSpPr>
          <p:nvPr>
            <p:ph type="title"/>
          </p:nvPr>
        </p:nvSpPr>
        <p:spPr>
          <a:xfrm>
            <a:off x="1143000" y="533401"/>
            <a:ext cx="9906000" cy="853965"/>
          </a:xfrm>
        </p:spPr>
        <p:txBody>
          <a:bodyPr/>
          <a:lstStyle/>
          <a:p>
            <a:r>
              <a:rPr lang="en-US" i="0" dirty="0"/>
              <a:t>Methodology - I</a:t>
            </a:r>
          </a:p>
        </p:txBody>
      </p:sp>
      <p:sp>
        <p:nvSpPr>
          <p:cNvPr id="3" name="Content Placeholder 2">
            <a:extLst>
              <a:ext uri="{FF2B5EF4-FFF2-40B4-BE49-F238E27FC236}">
                <a16:creationId xmlns:a16="http://schemas.microsoft.com/office/drawing/2014/main" id="{4FDAC83D-7DBF-D20E-7AF4-FCB902A12573}"/>
              </a:ext>
            </a:extLst>
          </p:cNvPr>
          <p:cNvSpPr>
            <a:spLocks noGrp="1"/>
          </p:cNvSpPr>
          <p:nvPr>
            <p:ph idx="1"/>
          </p:nvPr>
        </p:nvSpPr>
        <p:spPr>
          <a:xfrm>
            <a:off x="1143000" y="2009554"/>
            <a:ext cx="7899400" cy="4024424"/>
          </a:xfrm>
        </p:spPr>
        <p:txBody>
          <a:bodyPr/>
          <a:lstStyle/>
          <a:p>
            <a:r>
              <a:rPr lang="en-US" dirty="0"/>
              <a:t>Raw Data:</a:t>
            </a:r>
          </a:p>
        </p:txBody>
      </p:sp>
      <p:sp>
        <p:nvSpPr>
          <p:cNvPr id="5" name="Title 1">
            <a:extLst>
              <a:ext uri="{FF2B5EF4-FFF2-40B4-BE49-F238E27FC236}">
                <a16:creationId xmlns:a16="http://schemas.microsoft.com/office/drawing/2014/main" id="{0EAE2EC5-2601-A4EE-E0DC-94F5A124CF74}"/>
              </a:ext>
            </a:extLst>
          </p:cNvPr>
          <p:cNvSpPr txBox="1">
            <a:spLocks/>
          </p:cNvSpPr>
          <p:nvPr/>
        </p:nvSpPr>
        <p:spPr>
          <a:xfrm>
            <a:off x="1143000" y="1155589"/>
            <a:ext cx="9906000" cy="853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en-US" sz="3200" b="1" i="0" dirty="0"/>
              <a:t>Data pre-</a:t>
            </a:r>
            <a:r>
              <a:rPr lang="en-US" sz="3200" b="1" i="0" dirty="0" err="1"/>
              <a:t>procEssing</a:t>
            </a:r>
            <a:endParaRPr lang="en-US" sz="3200" b="1" i="0" dirty="0"/>
          </a:p>
        </p:txBody>
      </p:sp>
      <p:pic>
        <p:nvPicPr>
          <p:cNvPr id="8" name="Picture 7" descr="A table with numbers and numbers&#10;&#10;Description automatically generated">
            <a:extLst>
              <a:ext uri="{FF2B5EF4-FFF2-40B4-BE49-F238E27FC236}">
                <a16:creationId xmlns:a16="http://schemas.microsoft.com/office/drawing/2014/main" id="{13438718-889C-0915-A4F9-B74286BF72C5}"/>
              </a:ext>
            </a:extLst>
          </p:cNvPr>
          <p:cNvPicPr>
            <a:picLocks noChangeAspect="1"/>
          </p:cNvPicPr>
          <p:nvPr/>
        </p:nvPicPr>
        <p:blipFill>
          <a:blip r:embed="rId3"/>
          <a:stretch>
            <a:fillRect/>
          </a:stretch>
        </p:blipFill>
        <p:spPr>
          <a:xfrm>
            <a:off x="388347" y="2631742"/>
            <a:ext cx="6330505" cy="2810444"/>
          </a:xfrm>
          <a:prstGeom prst="rect">
            <a:avLst/>
          </a:prstGeom>
        </p:spPr>
      </p:pic>
      <p:sp>
        <p:nvSpPr>
          <p:cNvPr id="9" name="TextBox 8">
            <a:extLst>
              <a:ext uri="{FF2B5EF4-FFF2-40B4-BE49-F238E27FC236}">
                <a16:creationId xmlns:a16="http://schemas.microsoft.com/office/drawing/2014/main" id="{A28544CE-3230-2C40-9FA1-D8E9E69B3C6F}"/>
              </a:ext>
            </a:extLst>
          </p:cNvPr>
          <p:cNvSpPr txBox="1"/>
          <p:nvPr/>
        </p:nvSpPr>
        <p:spPr>
          <a:xfrm>
            <a:off x="7659511" y="700264"/>
            <a:ext cx="2765778" cy="2862322"/>
          </a:xfrm>
          <a:prstGeom prst="rect">
            <a:avLst/>
          </a:prstGeom>
          <a:noFill/>
        </p:spPr>
        <p:txBody>
          <a:bodyPr wrap="square" rtlCol="0">
            <a:spAutoFit/>
          </a:bodyPr>
          <a:lstStyle/>
          <a:p>
            <a:r>
              <a:rPr lang="en-US" dirty="0"/>
              <a:t>Important Parameters:</a:t>
            </a:r>
          </a:p>
          <a:p>
            <a:pPr marL="285750" indent="-285750">
              <a:buFontTx/>
              <a:buChar char="-"/>
            </a:pPr>
            <a:r>
              <a:rPr lang="en-US" dirty="0"/>
              <a:t>Awake duration (min)</a:t>
            </a:r>
          </a:p>
          <a:p>
            <a:pPr marL="285750" indent="-285750">
              <a:buFontTx/>
              <a:buChar char="-"/>
            </a:pPr>
            <a:r>
              <a:rPr lang="en-US" dirty="0"/>
              <a:t>Light Sleep duration (min)</a:t>
            </a:r>
          </a:p>
          <a:p>
            <a:pPr marL="285750" indent="-285750">
              <a:buFontTx/>
              <a:buChar char="-"/>
            </a:pPr>
            <a:r>
              <a:rPr lang="en-US" dirty="0"/>
              <a:t>Deep (SWS) duration (min)</a:t>
            </a:r>
          </a:p>
          <a:p>
            <a:pPr marL="285750" indent="-285750">
              <a:buFontTx/>
              <a:buChar char="-"/>
            </a:pPr>
            <a:r>
              <a:rPr lang="en-US" dirty="0"/>
              <a:t>REM duration (min)</a:t>
            </a:r>
          </a:p>
          <a:p>
            <a:pPr marL="285750" indent="-285750">
              <a:buFontTx/>
              <a:buChar char="-"/>
            </a:pPr>
            <a:r>
              <a:rPr lang="en-US" dirty="0"/>
              <a:t>Asleep duration (min)</a:t>
            </a:r>
          </a:p>
          <a:p>
            <a:pPr marL="285750" indent="-285750">
              <a:buFontTx/>
              <a:buChar char="-"/>
            </a:pPr>
            <a:r>
              <a:rPr lang="en-US" dirty="0"/>
              <a:t>Sleep need (min)</a:t>
            </a:r>
          </a:p>
          <a:p>
            <a:pPr marL="285750" indent="-285750">
              <a:buFontTx/>
              <a:buChar char="-"/>
            </a:pPr>
            <a:r>
              <a:rPr lang="en-US" dirty="0"/>
              <a:t>Sleep debt (min)</a:t>
            </a:r>
          </a:p>
          <a:p>
            <a:pPr marL="285750" indent="-285750">
              <a:buFontTx/>
              <a:buChar char="-"/>
            </a:pPr>
            <a:r>
              <a:rPr lang="en-US" dirty="0"/>
              <a:t>Sleep Performance %</a:t>
            </a:r>
          </a:p>
          <a:p>
            <a:pPr marL="285750" indent="-285750">
              <a:buFontTx/>
              <a:buChar char="-"/>
            </a:pPr>
            <a:endParaRPr lang="en-US" dirty="0"/>
          </a:p>
        </p:txBody>
      </p:sp>
      <p:pic>
        <p:nvPicPr>
          <p:cNvPr id="13" name="Picture 12" descr="A screen shot of a computer program&#10;&#10;Description automatically generated">
            <a:extLst>
              <a:ext uri="{FF2B5EF4-FFF2-40B4-BE49-F238E27FC236}">
                <a16:creationId xmlns:a16="http://schemas.microsoft.com/office/drawing/2014/main" id="{7727B34A-F32C-22F8-17EE-B29EFFFC4177}"/>
              </a:ext>
            </a:extLst>
          </p:cNvPr>
          <p:cNvPicPr>
            <a:picLocks noChangeAspect="1"/>
          </p:cNvPicPr>
          <p:nvPr/>
        </p:nvPicPr>
        <p:blipFill>
          <a:blip r:embed="rId4"/>
          <a:stretch>
            <a:fillRect/>
          </a:stretch>
        </p:blipFill>
        <p:spPr>
          <a:xfrm>
            <a:off x="6888646" y="3562586"/>
            <a:ext cx="5067300" cy="1879600"/>
          </a:xfrm>
          <a:prstGeom prst="rect">
            <a:avLst/>
          </a:prstGeom>
        </p:spPr>
      </p:pic>
    </p:spTree>
    <p:extLst>
      <p:ext uri="{BB962C8B-B14F-4D97-AF65-F5344CB8AC3E}">
        <p14:creationId xmlns:p14="http://schemas.microsoft.com/office/powerpoint/2010/main" val="1060723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90E0C-75E9-6D26-F6A8-4031D5851E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9C0D97-ACDE-0BF8-0EE8-E6D6CD16CADD}"/>
              </a:ext>
            </a:extLst>
          </p:cNvPr>
          <p:cNvSpPr>
            <a:spLocks noGrp="1"/>
          </p:cNvSpPr>
          <p:nvPr>
            <p:ph type="title"/>
          </p:nvPr>
        </p:nvSpPr>
        <p:spPr>
          <a:xfrm>
            <a:off x="1143000" y="533401"/>
            <a:ext cx="9906000" cy="853965"/>
          </a:xfrm>
        </p:spPr>
        <p:txBody>
          <a:bodyPr/>
          <a:lstStyle/>
          <a:p>
            <a:r>
              <a:rPr lang="en-US" i="0" dirty="0"/>
              <a:t>Methodology - II</a:t>
            </a:r>
          </a:p>
        </p:txBody>
      </p:sp>
      <p:sp>
        <p:nvSpPr>
          <p:cNvPr id="6" name="Title 1">
            <a:extLst>
              <a:ext uri="{FF2B5EF4-FFF2-40B4-BE49-F238E27FC236}">
                <a16:creationId xmlns:a16="http://schemas.microsoft.com/office/drawing/2014/main" id="{CEA07917-804C-C5D2-5691-E3027BBCCC11}"/>
              </a:ext>
            </a:extLst>
          </p:cNvPr>
          <p:cNvSpPr txBox="1">
            <a:spLocks/>
          </p:cNvSpPr>
          <p:nvPr/>
        </p:nvSpPr>
        <p:spPr>
          <a:xfrm>
            <a:off x="1143000" y="1155589"/>
            <a:ext cx="9906000" cy="853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en-US" sz="2800" b="1" i="0" dirty="0"/>
              <a:t>Graph Data Structure; </a:t>
            </a:r>
            <a:r>
              <a:rPr lang="en-US" sz="2000" b="1" i="0" dirty="0" err="1"/>
              <a:t>Customperformance</a:t>
            </a:r>
            <a:r>
              <a:rPr lang="en-US" sz="2000" b="1" i="0" dirty="0"/>
              <a:t> – Iteration 1</a:t>
            </a:r>
          </a:p>
        </p:txBody>
      </p:sp>
      <p:pic>
        <p:nvPicPr>
          <p:cNvPr id="10" name="Picture 9" descr="A screen shot of a computer program&#10;&#10;Description automatically generated">
            <a:extLst>
              <a:ext uri="{FF2B5EF4-FFF2-40B4-BE49-F238E27FC236}">
                <a16:creationId xmlns:a16="http://schemas.microsoft.com/office/drawing/2014/main" id="{D19FBB3F-4FE2-B03F-3588-CBF756046315}"/>
              </a:ext>
            </a:extLst>
          </p:cNvPr>
          <p:cNvPicPr>
            <a:picLocks noChangeAspect="1"/>
          </p:cNvPicPr>
          <p:nvPr/>
        </p:nvPicPr>
        <p:blipFill>
          <a:blip r:embed="rId3"/>
          <a:stretch>
            <a:fillRect/>
          </a:stretch>
        </p:blipFill>
        <p:spPr>
          <a:xfrm>
            <a:off x="5410200" y="3432822"/>
            <a:ext cx="6591300" cy="3048000"/>
          </a:xfrm>
          <a:prstGeom prst="rect">
            <a:avLst/>
          </a:prstGeom>
        </p:spPr>
      </p:pic>
      <p:pic>
        <p:nvPicPr>
          <p:cNvPr id="12" name="Picture 11" descr="A computer code with text&#10;&#10;Description automatically generated">
            <a:extLst>
              <a:ext uri="{FF2B5EF4-FFF2-40B4-BE49-F238E27FC236}">
                <a16:creationId xmlns:a16="http://schemas.microsoft.com/office/drawing/2014/main" id="{6A2C4965-4194-208E-503A-0A9379CBBD8A}"/>
              </a:ext>
            </a:extLst>
          </p:cNvPr>
          <p:cNvPicPr>
            <a:picLocks noChangeAspect="1"/>
          </p:cNvPicPr>
          <p:nvPr/>
        </p:nvPicPr>
        <p:blipFill>
          <a:blip r:embed="rId4"/>
          <a:stretch>
            <a:fillRect/>
          </a:stretch>
        </p:blipFill>
        <p:spPr>
          <a:xfrm>
            <a:off x="5410200" y="2009554"/>
            <a:ext cx="2671762" cy="1320871"/>
          </a:xfrm>
          <a:prstGeom prst="rect">
            <a:avLst/>
          </a:prstGeom>
        </p:spPr>
      </p:pic>
      <p:pic>
        <p:nvPicPr>
          <p:cNvPr id="16" name="Content Placeholder 7" descr="A screen shot of a computer&#10;&#10;Description automatically generated">
            <a:extLst>
              <a:ext uri="{FF2B5EF4-FFF2-40B4-BE49-F238E27FC236}">
                <a16:creationId xmlns:a16="http://schemas.microsoft.com/office/drawing/2014/main" id="{EFAA391E-84B2-87FC-7B73-C8F64CA05047}"/>
              </a:ext>
            </a:extLst>
          </p:cNvPr>
          <p:cNvPicPr>
            <a:picLocks noGrp="1" noChangeAspect="1"/>
          </p:cNvPicPr>
          <p:nvPr>
            <p:ph idx="1"/>
          </p:nvPr>
        </p:nvPicPr>
        <p:blipFill>
          <a:blip r:embed="rId5"/>
          <a:stretch>
            <a:fillRect/>
          </a:stretch>
        </p:blipFill>
        <p:spPr>
          <a:xfrm>
            <a:off x="1143000" y="2005732"/>
            <a:ext cx="3571875" cy="3878474"/>
          </a:xfrm>
        </p:spPr>
      </p:pic>
    </p:spTree>
    <p:extLst>
      <p:ext uri="{BB962C8B-B14F-4D97-AF65-F5344CB8AC3E}">
        <p14:creationId xmlns:p14="http://schemas.microsoft.com/office/powerpoint/2010/main" val="1784783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B92C3-5076-41C5-2E9C-28D26E768A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A31AA3-EB98-D9AD-4AA7-693CC783AC32}"/>
              </a:ext>
            </a:extLst>
          </p:cNvPr>
          <p:cNvSpPr>
            <a:spLocks noGrp="1"/>
          </p:cNvSpPr>
          <p:nvPr>
            <p:ph type="title"/>
          </p:nvPr>
        </p:nvSpPr>
        <p:spPr>
          <a:xfrm>
            <a:off x="1143000" y="533401"/>
            <a:ext cx="9906000" cy="853965"/>
          </a:xfrm>
        </p:spPr>
        <p:txBody>
          <a:bodyPr/>
          <a:lstStyle/>
          <a:p>
            <a:r>
              <a:rPr lang="en-US" i="0" dirty="0"/>
              <a:t>Methodology - III</a:t>
            </a:r>
          </a:p>
        </p:txBody>
      </p:sp>
      <p:sp>
        <p:nvSpPr>
          <p:cNvPr id="6" name="Title 1">
            <a:extLst>
              <a:ext uri="{FF2B5EF4-FFF2-40B4-BE49-F238E27FC236}">
                <a16:creationId xmlns:a16="http://schemas.microsoft.com/office/drawing/2014/main" id="{E28E3DF9-7D16-F25D-3B46-D65D714B16BE}"/>
              </a:ext>
            </a:extLst>
          </p:cNvPr>
          <p:cNvSpPr txBox="1">
            <a:spLocks/>
          </p:cNvSpPr>
          <p:nvPr/>
        </p:nvSpPr>
        <p:spPr>
          <a:xfrm>
            <a:off x="1143000" y="1155589"/>
            <a:ext cx="9906000" cy="853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en-US" sz="2800" b="1" i="0" dirty="0"/>
              <a:t>Graph Data Structure; </a:t>
            </a:r>
            <a:r>
              <a:rPr lang="en-US" sz="2000" b="1" i="0" dirty="0"/>
              <a:t>def </a:t>
            </a:r>
            <a:r>
              <a:rPr lang="en-US" sz="2000" b="1" i="0" dirty="0" err="1"/>
              <a:t>sleepPerformance</a:t>
            </a:r>
            <a:r>
              <a:rPr lang="en-US" sz="2000" b="1" i="0" dirty="0"/>
              <a:t>(graph): </a:t>
            </a:r>
          </a:p>
        </p:txBody>
      </p:sp>
      <p:pic>
        <p:nvPicPr>
          <p:cNvPr id="14" name="Picture 13" descr="A black screen with white text&#10;&#10;Description automatically generated">
            <a:extLst>
              <a:ext uri="{FF2B5EF4-FFF2-40B4-BE49-F238E27FC236}">
                <a16:creationId xmlns:a16="http://schemas.microsoft.com/office/drawing/2014/main" id="{50B694DF-9C60-9879-7EE5-F3237F37DF17}"/>
              </a:ext>
            </a:extLst>
          </p:cNvPr>
          <p:cNvPicPr>
            <a:picLocks noChangeAspect="1"/>
          </p:cNvPicPr>
          <p:nvPr/>
        </p:nvPicPr>
        <p:blipFill>
          <a:blip r:embed="rId3"/>
          <a:stretch>
            <a:fillRect/>
          </a:stretch>
        </p:blipFill>
        <p:spPr>
          <a:xfrm>
            <a:off x="842708" y="1944479"/>
            <a:ext cx="2438754" cy="4537003"/>
          </a:xfrm>
          <a:prstGeom prst="rect">
            <a:avLst/>
          </a:prstGeom>
        </p:spPr>
      </p:pic>
      <p:pic>
        <p:nvPicPr>
          <p:cNvPr id="16" name="Picture 15" descr="A screen shot of a black screen&#10;&#10;Description automatically generated">
            <a:extLst>
              <a:ext uri="{FF2B5EF4-FFF2-40B4-BE49-F238E27FC236}">
                <a16:creationId xmlns:a16="http://schemas.microsoft.com/office/drawing/2014/main" id="{F562DDD2-6A78-8320-0F60-65EE19193F07}"/>
              </a:ext>
            </a:extLst>
          </p:cNvPr>
          <p:cNvPicPr>
            <a:picLocks noChangeAspect="1"/>
          </p:cNvPicPr>
          <p:nvPr/>
        </p:nvPicPr>
        <p:blipFill>
          <a:blip r:embed="rId4"/>
          <a:stretch>
            <a:fillRect/>
          </a:stretch>
        </p:blipFill>
        <p:spPr>
          <a:xfrm>
            <a:off x="3281462" y="1944478"/>
            <a:ext cx="1887736" cy="4537003"/>
          </a:xfrm>
          <a:prstGeom prst="rect">
            <a:avLst/>
          </a:prstGeom>
        </p:spPr>
      </p:pic>
      <p:pic>
        <p:nvPicPr>
          <p:cNvPr id="18" name="Picture 17" descr="A screen shot of a computer code&#10;&#10;Description automatically generated">
            <a:extLst>
              <a:ext uri="{FF2B5EF4-FFF2-40B4-BE49-F238E27FC236}">
                <a16:creationId xmlns:a16="http://schemas.microsoft.com/office/drawing/2014/main" id="{62EDE84B-37AC-5F0C-4B1C-30710C94FCE0}"/>
              </a:ext>
            </a:extLst>
          </p:cNvPr>
          <p:cNvPicPr>
            <a:picLocks noChangeAspect="1"/>
          </p:cNvPicPr>
          <p:nvPr/>
        </p:nvPicPr>
        <p:blipFill>
          <a:blip r:embed="rId5"/>
          <a:stretch>
            <a:fillRect/>
          </a:stretch>
        </p:blipFill>
        <p:spPr>
          <a:xfrm>
            <a:off x="5288468" y="2826593"/>
            <a:ext cx="6678245" cy="2031793"/>
          </a:xfrm>
          <a:prstGeom prst="rect">
            <a:avLst/>
          </a:prstGeom>
        </p:spPr>
      </p:pic>
    </p:spTree>
    <p:extLst>
      <p:ext uri="{BB962C8B-B14F-4D97-AF65-F5344CB8AC3E}">
        <p14:creationId xmlns:p14="http://schemas.microsoft.com/office/powerpoint/2010/main" val="3359656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3D203-FAF8-5A86-3A29-6CE8D0C94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1D60C7-ED72-7803-C6C0-82FB7B5D371F}"/>
              </a:ext>
            </a:extLst>
          </p:cNvPr>
          <p:cNvSpPr>
            <a:spLocks noGrp="1"/>
          </p:cNvSpPr>
          <p:nvPr>
            <p:ph type="title"/>
          </p:nvPr>
        </p:nvSpPr>
        <p:spPr>
          <a:xfrm>
            <a:off x="1143000" y="533401"/>
            <a:ext cx="9906000" cy="853965"/>
          </a:xfrm>
        </p:spPr>
        <p:txBody>
          <a:bodyPr/>
          <a:lstStyle/>
          <a:p>
            <a:r>
              <a:rPr lang="en-US" i="0" dirty="0"/>
              <a:t>Methodology - IV</a:t>
            </a:r>
          </a:p>
        </p:txBody>
      </p:sp>
      <p:sp>
        <p:nvSpPr>
          <p:cNvPr id="6" name="Title 1">
            <a:extLst>
              <a:ext uri="{FF2B5EF4-FFF2-40B4-BE49-F238E27FC236}">
                <a16:creationId xmlns:a16="http://schemas.microsoft.com/office/drawing/2014/main" id="{7176B164-D9A7-C5C8-A015-73167494CB34}"/>
              </a:ext>
            </a:extLst>
          </p:cNvPr>
          <p:cNvSpPr txBox="1">
            <a:spLocks/>
          </p:cNvSpPr>
          <p:nvPr/>
        </p:nvSpPr>
        <p:spPr>
          <a:xfrm>
            <a:off x="1143000" y="1155589"/>
            <a:ext cx="9906000" cy="853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en-US" sz="2800" b="1" i="0" dirty="0"/>
              <a:t>Graph Data Structure; </a:t>
            </a:r>
            <a:r>
              <a:rPr lang="en-US" sz="2000" b="1" i="0" dirty="0"/>
              <a:t>def Compare(graph): </a:t>
            </a:r>
          </a:p>
        </p:txBody>
      </p:sp>
      <p:sp>
        <p:nvSpPr>
          <p:cNvPr id="4" name="TextBox 3">
            <a:extLst>
              <a:ext uri="{FF2B5EF4-FFF2-40B4-BE49-F238E27FC236}">
                <a16:creationId xmlns:a16="http://schemas.microsoft.com/office/drawing/2014/main" id="{9AEF96F4-4052-E36B-3B63-BCEF2D46C73A}"/>
              </a:ext>
            </a:extLst>
          </p:cNvPr>
          <p:cNvSpPr txBox="1"/>
          <p:nvPr/>
        </p:nvSpPr>
        <p:spPr>
          <a:xfrm>
            <a:off x="6930887" y="2009554"/>
            <a:ext cx="4810539" cy="3139321"/>
          </a:xfrm>
          <a:prstGeom prst="rect">
            <a:avLst/>
          </a:prstGeom>
          <a:noFill/>
        </p:spPr>
        <p:txBody>
          <a:bodyPr wrap="square" rtlCol="0">
            <a:spAutoFit/>
          </a:bodyPr>
          <a:lstStyle/>
          <a:p>
            <a:r>
              <a:rPr lang="en-US" b="1" i="0" dirty="0">
                <a:solidFill>
                  <a:srgbClr val="000000"/>
                </a:solidFill>
                <a:effectLst/>
                <a:latin typeface="Times New Roman" panose="02020603050405020304" pitchFamily="18" charset="0"/>
              </a:rPr>
              <a:t>N1 (Stage 1) - Light Sleep (5%)</a:t>
            </a:r>
          </a:p>
          <a:p>
            <a:pPr algn="l"/>
            <a:r>
              <a:rPr lang="en-US" b="1" i="0" dirty="0">
                <a:solidFill>
                  <a:srgbClr val="000000"/>
                </a:solidFill>
                <a:effectLst/>
                <a:latin typeface="Times New Roman" panose="02020603050405020304" pitchFamily="18" charset="0"/>
              </a:rPr>
              <a:t>N2 (Stage 2) - Deeper Sleep (45%)</a:t>
            </a:r>
            <a:endParaRPr lang="en-US" b="0"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N3 (Stage 3) - Deepest Non-REM Sleep (25%)</a:t>
            </a:r>
            <a:endParaRPr lang="en-US" b="0" i="0" dirty="0">
              <a:solidFill>
                <a:srgbClr val="000000"/>
              </a:solidFill>
              <a:effectLst/>
              <a:latin typeface="Times New Roman" panose="02020603050405020304" pitchFamily="18" charset="0"/>
            </a:endParaRPr>
          </a:p>
          <a:p>
            <a:pPr algn="l"/>
            <a:r>
              <a:rPr lang="en-US" b="1" i="0" dirty="0">
                <a:solidFill>
                  <a:srgbClr val="000000"/>
                </a:solidFill>
                <a:effectLst/>
                <a:latin typeface="Times New Roman" panose="02020603050405020304" pitchFamily="18" charset="0"/>
              </a:rPr>
              <a:t>REM (25%)</a:t>
            </a:r>
          </a:p>
          <a:p>
            <a:pPr algn="l"/>
            <a:endParaRPr lang="en-US" b="1" dirty="0">
              <a:solidFill>
                <a:srgbClr val="000000"/>
              </a:solidFill>
              <a:latin typeface="Times New Roman" panose="02020603050405020304" pitchFamily="18" charset="0"/>
            </a:endParaRPr>
          </a:p>
          <a:p>
            <a:pPr algn="l"/>
            <a:r>
              <a:rPr lang="en-US" sz="1200" b="1" dirty="0">
                <a:solidFill>
                  <a:srgbClr val="000000"/>
                </a:solidFill>
                <a:latin typeface="Times New Roman" panose="02020603050405020304" pitchFamily="18" charset="0"/>
              </a:rPr>
              <a:t>- </a:t>
            </a:r>
            <a:r>
              <a:rPr lang="en-US" sz="1200" b="0" i="0" dirty="0">
                <a:solidFill>
                  <a:srgbClr val="222222"/>
                </a:solidFill>
                <a:effectLst/>
                <a:latin typeface="Courier New" panose="02070309020205020404" pitchFamily="49" charset="0"/>
              </a:rPr>
              <a:t>Patel AK, Reddy V, Shumway KR, et al. Physiology, Sleep Stages. [Updated 2024 Jan 26]. In: </a:t>
            </a:r>
            <a:r>
              <a:rPr lang="en-US" sz="1200" b="0" i="0" dirty="0" err="1">
                <a:solidFill>
                  <a:srgbClr val="222222"/>
                </a:solidFill>
                <a:effectLst/>
                <a:latin typeface="Courier New" panose="02070309020205020404" pitchFamily="49" charset="0"/>
              </a:rPr>
              <a:t>StatPearls</a:t>
            </a:r>
            <a:r>
              <a:rPr lang="en-US" sz="1200" b="0" i="0" dirty="0">
                <a:solidFill>
                  <a:srgbClr val="222222"/>
                </a:solidFill>
                <a:effectLst/>
                <a:latin typeface="Courier New" panose="02070309020205020404" pitchFamily="49" charset="0"/>
              </a:rPr>
              <a:t> [Internet]. Treasure Island (FL): </a:t>
            </a:r>
            <a:r>
              <a:rPr lang="en-US" sz="1200" b="0" i="0" dirty="0" err="1">
                <a:solidFill>
                  <a:srgbClr val="222222"/>
                </a:solidFill>
                <a:effectLst/>
                <a:latin typeface="Courier New" panose="02070309020205020404" pitchFamily="49" charset="0"/>
              </a:rPr>
              <a:t>StatPearls</a:t>
            </a:r>
            <a:r>
              <a:rPr lang="en-US" sz="1200" b="0" i="0" dirty="0">
                <a:solidFill>
                  <a:srgbClr val="222222"/>
                </a:solidFill>
                <a:effectLst/>
                <a:latin typeface="Courier New" panose="02070309020205020404" pitchFamily="49" charset="0"/>
              </a:rPr>
              <a:t> Publishing; 2024 Jan-. Available from: https://</a:t>
            </a:r>
            <a:r>
              <a:rPr lang="en-US" sz="1200" b="0" i="0" dirty="0" err="1">
                <a:solidFill>
                  <a:srgbClr val="222222"/>
                </a:solidFill>
                <a:effectLst/>
                <a:latin typeface="Courier New" panose="02070309020205020404" pitchFamily="49" charset="0"/>
              </a:rPr>
              <a:t>www.ncbi.nlm.nih.gov</a:t>
            </a:r>
            <a:r>
              <a:rPr lang="en-US" sz="1200" b="0" i="0" dirty="0">
                <a:solidFill>
                  <a:srgbClr val="222222"/>
                </a:solidFill>
                <a:effectLst/>
                <a:latin typeface="Courier New" panose="02070309020205020404" pitchFamily="49" charset="0"/>
              </a:rPr>
              <a:t>/books/NBK526132/</a:t>
            </a:r>
          </a:p>
          <a:p>
            <a:br>
              <a:rPr lang="en-US" sz="1200" dirty="0"/>
            </a:br>
            <a:br>
              <a:rPr lang="en-US" dirty="0"/>
            </a:br>
            <a:endParaRPr lang="en-US" dirty="0"/>
          </a:p>
        </p:txBody>
      </p:sp>
      <p:pic>
        <p:nvPicPr>
          <p:cNvPr id="7" name="Picture 6" descr="A computer screen with text&#10;&#10;Description automatically generated">
            <a:extLst>
              <a:ext uri="{FF2B5EF4-FFF2-40B4-BE49-F238E27FC236}">
                <a16:creationId xmlns:a16="http://schemas.microsoft.com/office/drawing/2014/main" id="{AD46F64D-431D-8159-90F3-349CBBCB08F4}"/>
              </a:ext>
            </a:extLst>
          </p:cNvPr>
          <p:cNvPicPr>
            <a:picLocks noChangeAspect="1"/>
          </p:cNvPicPr>
          <p:nvPr/>
        </p:nvPicPr>
        <p:blipFill>
          <a:blip r:embed="rId3"/>
          <a:stretch>
            <a:fillRect/>
          </a:stretch>
        </p:blipFill>
        <p:spPr>
          <a:xfrm>
            <a:off x="1244599" y="2009554"/>
            <a:ext cx="4016515" cy="2050986"/>
          </a:xfrm>
          <a:prstGeom prst="rect">
            <a:avLst/>
          </a:prstGeom>
        </p:spPr>
      </p:pic>
    </p:spTree>
    <p:extLst>
      <p:ext uri="{BB962C8B-B14F-4D97-AF65-F5344CB8AC3E}">
        <p14:creationId xmlns:p14="http://schemas.microsoft.com/office/powerpoint/2010/main" val="1002395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9359A-1FDA-36EF-A806-8BFA64626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D5987-8F07-8292-239E-ED1D7E95919F}"/>
              </a:ext>
            </a:extLst>
          </p:cNvPr>
          <p:cNvSpPr>
            <a:spLocks noGrp="1"/>
          </p:cNvSpPr>
          <p:nvPr>
            <p:ph type="title"/>
          </p:nvPr>
        </p:nvSpPr>
        <p:spPr>
          <a:xfrm>
            <a:off x="864704" y="1765853"/>
            <a:ext cx="4555435" cy="1136373"/>
          </a:xfrm>
        </p:spPr>
        <p:txBody>
          <a:bodyPr>
            <a:normAutofit fontScale="90000"/>
          </a:bodyPr>
          <a:lstStyle/>
          <a:p>
            <a:r>
              <a:rPr lang="en-US" i="0" dirty="0"/>
              <a:t>Methodology - IV</a:t>
            </a:r>
          </a:p>
        </p:txBody>
      </p:sp>
      <p:sp>
        <p:nvSpPr>
          <p:cNvPr id="6" name="Title 1">
            <a:extLst>
              <a:ext uri="{FF2B5EF4-FFF2-40B4-BE49-F238E27FC236}">
                <a16:creationId xmlns:a16="http://schemas.microsoft.com/office/drawing/2014/main" id="{3DD74F3E-2FC0-EB6E-7A5B-239F609C5755}"/>
              </a:ext>
            </a:extLst>
          </p:cNvPr>
          <p:cNvSpPr txBox="1">
            <a:spLocks/>
          </p:cNvSpPr>
          <p:nvPr/>
        </p:nvSpPr>
        <p:spPr>
          <a:xfrm>
            <a:off x="1010479" y="3002017"/>
            <a:ext cx="4555435" cy="85396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en-US" sz="2800" b="1" i="0" dirty="0"/>
              <a:t>Graph Data Structure; </a:t>
            </a:r>
            <a:r>
              <a:rPr lang="en-US" sz="2000" b="1" i="0" dirty="0"/>
              <a:t>def Compare(graph): </a:t>
            </a:r>
          </a:p>
        </p:txBody>
      </p:sp>
      <p:pic>
        <p:nvPicPr>
          <p:cNvPr id="5" name="Picture 4" descr="A screen shot of a computer program&#10;&#10;Description automatically generated">
            <a:extLst>
              <a:ext uri="{FF2B5EF4-FFF2-40B4-BE49-F238E27FC236}">
                <a16:creationId xmlns:a16="http://schemas.microsoft.com/office/drawing/2014/main" id="{29062A0A-65B7-2B9F-6439-98B4A893D595}"/>
              </a:ext>
            </a:extLst>
          </p:cNvPr>
          <p:cNvPicPr>
            <a:picLocks noChangeAspect="1"/>
          </p:cNvPicPr>
          <p:nvPr/>
        </p:nvPicPr>
        <p:blipFill>
          <a:blip r:embed="rId3"/>
          <a:stretch>
            <a:fillRect/>
          </a:stretch>
        </p:blipFill>
        <p:spPr>
          <a:xfrm>
            <a:off x="5814229" y="0"/>
            <a:ext cx="6377771" cy="6858000"/>
          </a:xfrm>
          <a:prstGeom prst="rect">
            <a:avLst/>
          </a:prstGeom>
        </p:spPr>
      </p:pic>
    </p:spTree>
    <p:extLst>
      <p:ext uri="{BB962C8B-B14F-4D97-AF65-F5344CB8AC3E}">
        <p14:creationId xmlns:p14="http://schemas.microsoft.com/office/powerpoint/2010/main" val="3343955222"/>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a8eec281-aaa3-4dae-ac9b-9a398b9215e7}" enabled="0" method="" siteId="{a8eec281-aaa3-4dae-ac9b-9a398b9215e7}" removed="1"/>
</clbl:labelList>
</file>

<file path=docProps/app.xml><?xml version="1.0" encoding="utf-8"?>
<Properties xmlns="http://schemas.openxmlformats.org/officeDocument/2006/extended-properties" xmlns:vt="http://schemas.openxmlformats.org/officeDocument/2006/docPropsVTypes">
  <TotalTime>2713</TotalTime>
  <Words>2262</Words>
  <Application>Microsoft Macintosh PowerPoint</Application>
  <PresentationFormat>Widescreen</PresentationFormat>
  <Paragraphs>102</Paragraphs>
  <Slides>16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Courier New</vt:lpstr>
      <vt:lpstr>Times New Roman</vt:lpstr>
      <vt:lpstr>Univers Condensed Light</vt:lpstr>
      <vt:lpstr>Walbaum Display Light</vt:lpstr>
      <vt:lpstr>AngleLinesVTI</vt:lpstr>
      <vt:lpstr>LifeLens: Sleep Performance Analysis</vt:lpstr>
      <vt:lpstr>Introduction</vt:lpstr>
      <vt:lpstr>Existing Literature – Whoop sleep Performance Analysis</vt:lpstr>
      <vt:lpstr>Existing Literature – Sleep Cycle variability</vt:lpstr>
      <vt:lpstr>Methodology - I</vt:lpstr>
      <vt:lpstr>Methodology - II</vt:lpstr>
      <vt:lpstr>Methodology - III</vt:lpstr>
      <vt:lpstr>Methodology - IV</vt:lpstr>
      <vt:lpstr>Methodology - IV</vt:lpstr>
      <vt:lpstr>Methodology - IV</vt:lpstr>
      <vt:lpstr>Methodology - IV</vt:lpstr>
      <vt:lpstr>Analysis and results</vt:lpstr>
      <vt:lpstr>Analysis and results</vt:lpstr>
      <vt:lpstr>Discussion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Muhaiminul Ashraf</dc:creator>
  <cp:lastModifiedBy>Muhaiminul Ashraf</cp:lastModifiedBy>
  <cp:revision>4</cp:revision>
  <dcterms:created xsi:type="dcterms:W3CDTF">2024-11-16T21:34:22Z</dcterms:created>
  <dcterms:modified xsi:type="dcterms:W3CDTF">2024-12-05T02:00:36Z</dcterms:modified>
</cp:coreProperties>
</file>